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3">
  <p:sldMasterIdLst>
    <p:sldMasterId id="2147483677" r:id="rId1"/>
  </p:sldMasterIdLst>
  <p:notesMasterIdLst>
    <p:notesMasterId r:id="rId24"/>
  </p:notesMasterIdLst>
  <p:sldIdLst>
    <p:sldId id="256" r:id="rId2"/>
    <p:sldId id="257" r:id="rId3"/>
    <p:sldId id="324" r:id="rId4"/>
    <p:sldId id="323" r:id="rId5"/>
    <p:sldId id="259" r:id="rId6"/>
    <p:sldId id="267" r:id="rId7"/>
    <p:sldId id="311" r:id="rId8"/>
    <p:sldId id="307" r:id="rId9"/>
    <p:sldId id="310" r:id="rId10"/>
    <p:sldId id="309" r:id="rId11"/>
    <p:sldId id="313" r:id="rId12"/>
    <p:sldId id="262" r:id="rId13"/>
    <p:sldId id="314" r:id="rId14"/>
    <p:sldId id="316" r:id="rId15"/>
    <p:sldId id="317" r:id="rId16"/>
    <p:sldId id="318" r:id="rId17"/>
    <p:sldId id="319" r:id="rId18"/>
    <p:sldId id="320" r:id="rId19"/>
    <p:sldId id="321" r:id="rId20"/>
    <p:sldId id="322" r:id="rId21"/>
    <p:sldId id="315" r:id="rId22"/>
    <p:sldId id="270"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12811F-FE74-4B97-BB95-3AB122401E94}">
  <a:tblStyle styleId="{7212811F-FE74-4B97-BB95-3AB122401E9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393" y="-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65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e7f402e9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e7f402e9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55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289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55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857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834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5837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4339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38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014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fe7f402e94_0_18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fe7f402e94_0_18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72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5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0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e7f402e9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e7f402e9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700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26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79" y="3092425"/>
            <a:ext cx="4935718" cy="2054367"/>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a:spLocks noGrp="1"/>
          </p:cNvSpPr>
          <p:nvPr>
            <p:ph type="pic" idx="2"/>
          </p:nvPr>
        </p:nvSpPr>
        <p:spPr>
          <a:xfrm>
            <a:off x="5903225" y="-3000"/>
            <a:ext cx="3239400" cy="5143500"/>
          </a:xfrm>
          <a:prstGeom prst="rect">
            <a:avLst/>
          </a:prstGeom>
          <a:noFill/>
          <a:ln>
            <a:noFill/>
          </a:ln>
        </p:spPr>
      </p:sp>
      <p:sp>
        <p:nvSpPr>
          <p:cNvPr id="11" name="Google Shape;11;p2"/>
          <p:cNvSpPr txBox="1">
            <a:spLocks noGrp="1"/>
          </p:cNvSpPr>
          <p:nvPr>
            <p:ph type="ctrTitle"/>
          </p:nvPr>
        </p:nvSpPr>
        <p:spPr>
          <a:xfrm>
            <a:off x="713225" y="1408575"/>
            <a:ext cx="5190000" cy="1717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13225" y="3049800"/>
            <a:ext cx="5190000" cy="396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_2_1">
    <p:spTree>
      <p:nvGrpSpPr>
        <p:cNvPr id="1" name="Shape 240"/>
        <p:cNvGrpSpPr/>
        <p:nvPr/>
      </p:nvGrpSpPr>
      <p:grpSpPr>
        <a:xfrm>
          <a:off x="0" y="0"/>
          <a:ext cx="0" cy="0"/>
          <a:chOff x="0" y="0"/>
          <a:chExt cx="0" cy="0"/>
        </a:xfrm>
      </p:grpSpPr>
      <p:sp>
        <p:nvSpPr>
          <p:cNvPr id="241" name="Google Shape;241;p28"/>
          <p:cNvSpPr/>
          <p:nvPr/>
        </p:nvSpPr>
        <p:spPr>
          <a:xfrm rot="-5400000">
            <a:off x="4220564" y="214207"/>
            <a:ext cx="708729" cy="9149857"/>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28"/>
          <p:cNvPicPr preferRelativeResize="0"/>
          <p:nvPr/>
        </p:nvPicPr>
        <p:blipFill>
          <a:blip r:embed="rId2">
            <a:alphaModFix/>
          </a:blip>
          <a:stretch>
            <a:fillRect/>
          </a:stretch>
        </p:blipFill>
        <p:spPr>
          <a:xfrm rot="6878286">
            <a:off x="47631" y="926882"/>
            <a:ext cx="611931" cy="892639"/>
          </a:xfrm>
          <a:prstGeom prst="rect">
            <a:avLst/>
          </a:prstGeom>
          <a:noFill/>
          <a:ln>
            <a:noFill/>
          </a:ln>
        </p:spPr>
      </p:pic>
      <p:pic>
        <p:nvPicPr>
          <p:cNvPr id="243" name="Google Shape;243;p28"/>
          <p:cNvPicPr preferRelativeResize="0"/>
          <p:nvPr/>
        </p:nvPicPr>
        <p:blipFill>
          <a:blip r:embed="rId3">
            <a:alphaModFix/>
          </a:blip>
          <a:stretch>
            <a:fillRect/>
          </a:stretch>
        </p:blipFill>
        <p:spPr>
          <a:xfrm>
            <a:off x="8379576" y="4285601"/>
            <a:ext cx="474175" cy="743151"/>
          </a:xfrm>
          <a:prstGeom prst="rect">
            <a:avLst/>
          </a:prstGeom>
          <a:noFill/>
          <a:ln>
            <a:noFill/>
          </a:ln>
        </p:spPr>
      </p:pic>
      <p:pic>
        <p:nvPicPr>
          <p:cNvPr id="244" name="Google Shape;244;p28"/>
          <p:cNvPicPr preferRelativeResize="0"/>
          <p:nvPr/>
        </p:nvPicPr>
        <p:blipFill>
          <a:blip r:embed="rId4">
            <a:alphaModFix/>
          </a:blip>
          <a:stretch>
            <a:fillRect/>
          </a:stretch>
        </p:blipFill>
        <p:spPr>
          <a:xfrm rot="-7771461">
            <a:off x="8309337" y="133200"/>
            <a:ext cx="614650" cy="812601"/>
          </a:xfrm>
          <a:prstGeom prst="rect">
            <a:avLst/>
          </a:prstGeom>
          <a:noFill/>
          <a:ln>
            <a:noFill/>
          </a:ln>
        </p:spPr>
      </p:pic>
      <p:pic>
        <p:nvPicPr>
          <p:cNvPr id="245" name="Google Shape;245;p28"/>
          <p:cNvPicPr preferRelativeResize="0"/>
          <p:nvPr/>
        </p:nvPicPr>
        <p:blipFill>
          <a:blip r:embed="rId5">
            <a:alphaModFix/>
          </a:blip>
          <a:stretch>
            <a:fillRect/>
          </a:stretch>
        </p:blipFill>
        <p:spPr>
          <a:xfrm rot="5400000" flipH="1">
            <a:off x="-336349" y="269674"/>
            <a:ext cx="1436398" cy="828100"/>
          </a:xfrm>
          <a:prstGeom prst="rect">
            <a:avLst/>
          </a:prstGeom>
          <a:noFill/>
          <a:ln>
            <a:noFill/>
          </a:ln>
          <a:effectLst>
            <a:outerShdw blurRad="85725" dist="114300" dir="8460000" algn="bl" rotWithShape="0">
              <a:srgbClr val="000000">
                <a:alpha val="28000"/>
              </a:srgbClr>
            </a:outerShdw>
          </a:effectLst>
        </p:spPr>
      </p:pic>
      <p:pic>
        <p:nvPicPr>
          <p:cNvPr id="246" name="Google Shape;246;p28"/>
          <p:cNvPicPr preferRelativeResize="0"/>
          <p:nvPr/>
        </p:nvPicPr>
        <p:blipFill>
          <a:blip r:embed="rId3">
            <a:alphaModFix/>
          </a:blip>
          <a:stretch>
            <a:fillRect/>
          </a:stretch>
        </p:blipFill>
        <p:spPr>
          <a:xfrm rot="-5771227">
            <a:off x="551474" y="4293199"/>
            <a:ext cx="464477" cy="72795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rot="8987286">
            <a:off x="-493165" y="4166296"/>
            <a:ext cx="2738931" cy="1378081"/>
          </a:xfrm>
          <a:prstGeom prst="rect">
            <a:avLst/>
          </a:prstGeom>
          <a:noFill/>
          <a:ln>
            <a:noFill/>
          </a:ln>
          <a:effectLst>
            <a:outerShdw blurRad="85725" dist="114300" dir="8520000" algn="bl" rotWithShape="0">
              <a:srgbClr val="000000">
                <a:alpha val="31000"/>
              </a:srgbClr>
            </a:outerShdw>
          </a:effectLst>
        </p:spPr>
      </p:pic>
      <p:sp>
        <p:nvSpPr>
          <p:cNvPr id="15" name="Google Shape;15;p3"/>
          <p:cNvSpPr txBox="1">
            <a:spLocks noGrp="1"/>
          </p:cNvSpPr>
          <p:nvPr>
            <p:ph type="title"/>
          </p:nvPr>
        </p:nvSpPr>
        <p:spPr>
          <a:xfrm>
            <a:off x="720000" y="2349475"/>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20000" y="1536450"/>
            <a:ext cx="1367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720000" y="3174750"/>
            <a:ext cx="5067600" cy="43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a:spLocks noGrp="1"/>
          </p:cNvSpPr>
          <p:nvPr>
            <p:ph type="pic" idx="3"/>
          </p:nvPr>
        </p:nvSpPr>
        <p:spPr>
          <a:xfrm>
            <a:off x="5191375" y="-3000"/>
            <a:ext cx="3952500" cy="51435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p:nvPr/>
        </p:nvSpPr>
        <p:spPr>
          <a:xfrm>
            <a:off x="0" y="0"/>
            <a:ext cx="886925" cy="5143627"/>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Google Shape;39;p6"/>
          <p:cNvPicPr preferRelativeResize="0"/>
          <p:nvPr/>
        </p:nvPicPr>
        <p:blipFill>
          <a:blip r:embed="rId2">
            <a:alphaModFix/>
          </a:blip>
          <a:stretch>
            <a:fillRect/>
          </a:stretch>
        </p:blipFill>
        <p:spPr>
          <a:xfrm rot="10673342">
            <a:off x="232693" y="3945794"/>
            <a:ext cx="611931" cy="892640"/>
          </a:xfrm>
          <a:prstGeom prst="rect">
            <a:avLst/>
          </a:prstGeom>
          <a:noFill/>
          <a:ln>
            <a:noFill/>
          </a:ln>
        </p:spPr>
      </p:pic>
      <p:pic>
        <p:nvPicPr>
          <p:cNvPr id="40" name="Google Shape;40;p6"/>
          <p:cNvPicPr preferRelativeResize="0"/>
          <p:nvPr/>
        </p:nvPicPr>
        <p:blipFill>
          <a:blip r:embed="rId3">
            <a:alphaModFix/>
          </a:blip>
          <a:stretch>
            <a:fillRect/>
          </a:stretch>
        </p:blipFill>
        <p:spPr>
          <a:xfrm>
            <a:off x="8280629" y="601853"/>
            <a:ext cx="565343" cy="886027"/>
          </a:xfrm>
          <a:prstGeom prst="rect">
            <a:avLst/>
          </a:prstGeom>
          <a:noFill/>
          <a:ln>
            <a:noFill/>
          </a:ln>
        </p:spPr>
      </p:pic>
      <p:pic>
        <p:nvPicPr>
          <p:cNvPr id="41" name="Google Shape;41;p6"/>
          <p:cNvPicPr preferRelativeResize="0"/>
          <p:nvPr/>
        </p:nvPicPr>
        <p:blipFill>
          <a:blip r:embed="rId4">
            <a:alphaModFix/>
          </a:blip>
          <a:stretch>
            <a:fillRect/>
          </a:stretch>
        </p:blipFill>
        <p:spPr>
          <a:xfrm rot="5400000">
            <a:off x="257185" y="93179"/>
            <a:ext cx="675187" cy="892639"/>
          </a:xfrm>
          <a:prstGeom prst="rect">
            <a:avLst/>
          </a:prstGeom>
          <a:noFill/>
          <a:ln>
            <a:noFill/>
          </a:ln>
        </p:spPr>
      </p:pic>
      <p:pic>
        <p:nvPicPr>
          <p:cNvPr id="42" name="Google Shape;42;p6"/>
          <p:cNvPicPr preferRelativeResize="0"/>
          <p:nvPr/>
        </p:nvPicPr>
        <p:blipFill>
          <a:blip r:embed="rId5">
            <a:alphaModFix/>
          </a:blip>
          <a:stretch>
            <a:fillRect/>
          </a:stretch>
        </p:blipFill>
        <p:spPr>
          <a:xfrm flipH="1">
            <a:off x="8340649" y="3113051"/>
            <a:ext cx="1085650" cy="2247725"/>
          </a:xfrm>
          <a:prstGeom prst="rect">
            <a:avLst/>
          </a:prstGeom>
          <a:noFill/>
          <a:ln>
            <a:noFill/>
          </a:ln>
        </p:spPr>
      </p:pic>
      <p:sp>
        <p:nvSpPr>
          <p:cNvPr id="43" name="Google Shape;4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9"/>
          <p:cNvSpPr/>
          <p:nvPr/>
        </p:nvSpPr>
        <p:spPr>
          <a:xfrm>
            <a:off x="5201585" y="3489343"/>
            <a:ext cx="3942294" cy="1640726"/>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9"/>
          <p:cNvPicPr preferRelativeResize="0"/>
          <p:nvPr/>
        </p:nvPicPr>
        <p:blipFill>
          <a:blip r:embed="rId2">
            <a:alphaModFix/>
          </a:blip>
          <a:stretch>
            <a:fillRect/>
          </a:stretch>
        </p:blipFill>
        <p:spPr>
          <a:xfrm rot="-5400000">
            <a:off x="7172125" y="3456325"/>
            <a:ext cx="1215775" cy="2517175"/>
          </a:xfrm>
          <a:prstGeom prst="rect">
            <a:avLst/>
          </a:prstGeom>
          <a:noFill/>
          <a:ln>
            <a:noFill/>
          </a:ln>
          <a:effectLst>
            <a:outerShdw blurRad="85725" dist="114300" dir="8280000" algn="bl" rotWithShape="0">
              <a:srgbClr val="000000">
                <a:alpha val="31000"/>
              </a:srgbClr>
            </a:outerShdw>
          </a:effectLst>
        </p:spPr>
      </p:pic>
      <p:sp>
        <p:nvSpPr>
          <p:cNvPr id="56" name="Google Shape;56;p9"/>
          <p:cNvSpPr txBox="1">
            <a:spLocks noGrp="1"/>
          </p:cNvSpPr>
          <p:nvPr>
            <p:ph type="title"/>
          </p:nvPr>
        </p:nvSpPr>
        <p:spPr>
          <a:xfrm>
            <a:off x="4205550" y="1525475"/>
            <a:ext cx="4208100" cy="760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4205550" y="2339175"/>
            <a:ext cx="4208100" cy="164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 name="Google Shape;58;p9"/>
          <p:cNvSpPr>
            <a:spLocks noGrp="1"/>
          </p:cNvSpPr>
          <p:nvPr>
            <p:ph type="pic" idx="2"/>
          </p:nvPr>
        </p:nvSpPr>
        <p:spPr>
          <a:xfrm flipH="1">
            <a:off x="-125" y="-3000"/>
            <a:ext cx="3865200" cy="51435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grpSp>
        <p:nvGrpSpPr>
          <p:cNvPr id="60" name="Google Shape;60;p10"/>
          <p:cNvGrpSpPr/>
          <p:nvPr/>
        </p:nvGrpSpPr>
        <p:grpSpPr>
          <a:xfrm>
            <a:off x="-10200" y="3638923"/>
            <a:ext cx="9164460" cy="1536421"/>
            <a:chOff x="-10210" y="3178207"/>
            <a:chExt cx="9164460" cy="1997168"/>
          </a:xfrm>
        </p:grpSpPr>
        <p:sp>
          <p:nvSpPr>
            <p:cNvPr id="61" name="Google Shape;61;p10"/>
            <p:cNvSpPr/>
            <p:nvPr/>
          </p:nvSpPr>
          <p:spPr>
            <a:xfrm rot="5400000">
              <a:off x="4285159" y="-1117162"/>
              <a:ext cx="573697" cy="9164435"/>
            </a:xfrm>
            <a:custGeom>
              <a:avLst/>
              <a:gdLst/>
              <a:ahLst/>
              <a:cxnLst/>
              <a:rect l="l" t="t" r="r" b="b"/>
              <a:pathLst>
                <a:path w="22768" h="132525" extrusionOk="0">
                  <a:moveTo>
                    <a:pt x="10039" y="0"/>
                  </a:moveTo>
                  <a:cubicBezTo>
                    <a:pt x="10039" y="0"/>
                    <a:pt x="1" y="13652"/>
                    <a:pt x="4551" y="38172"/>
                  </a:cubicBezTo>
                  <a:cubicBezTo>
                    <a:pt x="9109" y="62692"/>
                    <a:pt x="20183" y="74689"/>
                    <a:pt x="20183" y="91556"/>
                  </a:cubicBezTo>
                  <a:cubicBezTo>
                    <a:pt x="20183" y="102730"/>
                    <a:pt x="18110" y="115146"/>
                    <a:pt x="5794" y="132525"/>
                  </a:cubicBezTo>
                  <a:lnTo>
                    <a:pt x="22767" y="132525"/>
                  </a:lnTo>
                  <a:lnTo>
                    <a:pt x="2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0"/>
            <p:cNvSpPr/>
            <p:nvPr/>
          </p:nvSpPr>
          <p:spPr>
            <a:xfrm>
              <a:off x="-10150" y="3737775"/>
              <a:ext cx="9164400" cy="143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 name="Google Shape;63;p10"/>
          <p:cNvPicPr preferRelativeResize="0"/>
          <p:nvPr/>
        </p:nvPicPr>
        <p:blipFill>
          <a:blip r:embed="rId2">
            <a:alphaModFix/>
          </a:blip>
          <a:stretch>
            <a:fillRect/>
          </a:stretch>
        </p:blipFill>
        <p:spPr>
          <a:xfrm rot="-10129903">
            <a:off x="4921742" y="-341153"/>
            <a:ext cx="764414" cy="1115057"/>
          </a:xfrm>
          <a:prstGeom prst="rect">
            <a:avLst/>
          </a:prstGeom>
          <a:noFill/>
          <a:ln>
            <a:noFill/>
          </a:ln>
        </p:spPr>
      </p:pic>
      <p:pic>
        <p:nvPicPr>
          <p:cNvPr id="64" name="Google Shape;64;p10"/>
          <p:cNvPicPr preferRelativeResize="0"/>
          <p:nvPr/>
        </p:nvPicPr>
        <p:blipFill>
          <a:blip r:embed="rId3">
            <a:alphaModFix/>
          </a:blip>
          <a:stretch>
            <a:fillRect/>
          </a:stretch>
        </p:blipFill>
        <p:spPr>
          <a:xfrm>
            <a:off x="49153" y="3083274"/>
            <a:ext cx="725200" cy="1136575"/>
          </a:xfrm>
          <a:prstGeom prst="rect">
            <a:avLst/>
          </a:prstGeom>
          <a:noFill/>
          <a:ln>
            <a:noFill/>
          </a:ln>
        </p:spPr>
      </p:pic>
      <p:pic>
        <p:nvPicPr>
          <p:cNvPr id="65" name="Google Shape;65;p10"/>
          <p:cNvPicPr preferRelativeResize="0"/>
          <p:nvPr/>
        </p:nvPicPr>
        <p:blipFill>
          <a:blip r:embed="rId4">
            <a:alphaModFix/>
          </a:blip>
          <a:stretch>
            <a:fillRect/>
          </a:stretch>
        </p:blipFill>
        <p:spPr>
          <a:xfrm rot="10800000">
            <a:off x="-68700" y="-72375"/>
            <a:ext cx="1561250" cy="900100"/>
          </a:xfrm>
          <a:prstGeom prst="rect">
            <a:avLst/>
          </a:prstGeom>
          <a:noFill/>
          <a:ln>
            <a:noFill/>
          </a:ln>
          <a:effectLst>
            <a:outerShdw blurRad="85725" dist="114300" dir="8520000" algn="bl" rotWithShape="0">
              <a:srgbClr val="000000">
                <a:alpha val="31000"/>
              </a:srgbClr>
            </a:outerShdw>
          </a:effectLst>
        </p:spPr>
      </p:pic>
      <p:pic>
        <p:nvPicPr>
          <p:cNvPr id="66" name="Google Shape;66;p10"/>
          <p:cNvPicPr preferRelativeResize="0"/>
          <p:nvPr/>
        </p:nvPicPr>
        <p:blipFill>
          <a:blip r:embed="rId5">
            <a:alphaModFix/>
          </a:blip>
          <a:stretch>
            <a:fillRect/>
          </a:stretch>
        </p:blipFill>
        <p:spPr>
          <a:xfrm rot="7241736" flipH="1">
            <a:off x="7527774" y="28732"/>
            <a:ext cx="2561726" cy="1288915"/>
          </a:xfrm>
          <a:prstGeom prst="rect">
            <a:avLst/>
          </a:prstGeom>
          <a:noFill/>
          <a:ln>
            <a:noFill/>
          </a:ln>
          <a:effectLst>
            <a:outerShdw blurRad="85725" dist="114300" dir="8520000" algn="bl" rotWithShape="0">
              <a:srgbClr val="000000">
                <a:alpha val="31000"/>
              </a:srgbClr>
            </a:outerShdw>
          </a:effectLst>
        </p:spPr>
      </p:pic>
      <p:pic>
        <p:nvPicPr>
          <p:cNvPr id="67" name="Google Shape;67;p10"/>
          <p:cNvPicPr preferRelativeResize="0"/>
          <p:nvPr/>
        </p:nvPicPr>
        <p:blipFill>
          <a:blip r:embed="rId6">
            <a:alphaModFix/>
          </a:blip>
          <a:stretch>
            <a:fillRect/>
          </a:stretch>
        </p:blipFill>
        <p:spPr>
          <a:xfrm>
            <a:off x="8193525" y="3227487"/>
            <a:ext cx="781825" cy="1033625"/>
          </a:xfrm>
          <a:prstGeom prst="rect">
            <a:avLst/>
          </a:prstGeom>
          <a:noFill/>
          <a:ln>
            <a:noFill/>
          </a:ln>
        </p:spPr>
      </p:pic>
      <p:sp>
        <p:nvSpPr>
          <p:cNvPr id="68" name="Google Shape;68;p10"/>
          <p:cNvSpPr txBox="1">
            <a:spLocks noGrp="1"/>
          </p:cNvSpPr>
          <p:nvPr>
            <p:ph type="title"/>
          </p:nvPr>
        </p:nvSpPr>
        <p:spPr>
          <a:xfrm>
            <a:off x="716550" y="4067475"/>
            <a:ext cx="7714200" cy="5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174"/>
        <p:cNvGrpSpPr/>
        <p:nvPr/>
      </p:nvGrpSpPr>
      <p:grpSpPr>
        <a:xfrm>
          <a:off x="0" y="0"/>
          <a:ext cx="0" cy="0"/>
          <a:chOff x="0" y="0"/>
          <a:chExt cx="0" cy="0"/>
        </a:xfrm>
      </p:grpSpPr>
      <p:sp>
        <p:nvSpPr>
          <p:cNvPr id="175" name="Google Shape;175;p22"/>
          <p:cNvSpPr/>
          <p:nvPr/>
        </p:nvSpPr>
        <p:spPr>
          <a:xfrm rot="10800000">
            <a:off x="-147" y="13"/>
            <a:ext cx="3098124" cy="1289438"/>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2"/>
          <p:cNvSpPr/>
          <p:nvPr/>
        </p:nvSpPr>
        <p:spPr>
          <a:xfrm>
            <a:off x="6572687" y="4073500"/>
            <a:ext cx="2571302" cy="1070162"/>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22"/>
          <p:cNvPicPr preferRelativeResize="0"/>
          <p:nvPr/>
        </p:nvPicPr>
        <p:blipFill>
          <a:blip r:embed="rId2">
            <a:alphaModFix/>
          </a:blip>
          <a:stretch>
            <a:fillRect/>
          </a:stretch>
        </p:blipFill>
        <p:spPr>
          <a:xfrm>
            <a:off x="-95949" y="3227775"/>
            <a:ext cx="1047350" cy="2168425"/>
          </a:xfrm>
          <a:prstGeom prst="rect">
            <a:avLst/>
          </a:prstGeom>
          <a:noFill/>
          <a:ln>
            <a:noFill/>
          </a:ln>
          <a:effectLst>
            <a:outerShdw blurRad="85725" dist="133350" dir="10260000" algn="bl" rotWithShape="0">
              <a:srgbClr val="000000">
                <a:alpha val="24000"/>
              </a:srgbClr>
            </a:outerShdw>
          </a:effectLst>
        </p:spPr>
      </p:pic>
      <p:pic>
        <p:nvPicPr>
          <p:cNvPr id="178" name="Google Shape;178;p22"/>
          <p:cNvPicPr preferRelativeResize="0"/>
          <p:nvPr/>
        </p:nvPicPr>
        <p:blipFill>
          <a:blip r:embed="rId3">
            <a:alphaModFix/>
          </a:blip>
          <a:stretch>
            <a:fillRect/>
          </a:stretch>
        </p:blipFill>
        <p:spPr>
          <a:xfrm rot="-5400000">
            <a:off x="7628488" y="374576"/>
            <a:ext cx="1973775" cy="1137949"/>
          </a:xfrm>
          <a:prstGeom prst="rect">
            <a:avLst/>
          </a:prstGeom>
          <a:noFill/>
          <a:ln>
            <a:noFill/>
          </a:ln>
          <a:effectLst>
            <a:outerShdw blurRad="85725" dist="133350" dir="10260000" algn="bl" rotWithShape="0">
              <a:srgbClr val="000000">
                <a:alpha val="24000"/>
              </a:srgbClr>
            </a:outerShdw>
          </a:effectLst>
        </p:spPr>
      </p:pic>
      <p:sp>
        <p:nvSpPr>
          <p:cNvPr id="179" name="Google Shape;179;p22"/>
          <p:cNvSpPr txBox="1">
            <a:spLocks noGrp="1"/>
          </p:cNvSpPr>
          <p:nvPr>
            <p:ph type="subTitle" idx="1"/>
          </p:nvPr>
        </p:nvSpPr>
        <p:spPr>
          <a:xfrm>
            <a:off x="924350" y="2118276"/>
            <a:ext cx="2399700" cy="60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2"/>
          <p:cNvSpPr txBox="1">
            <a:spLocks noGrp="1"/>
          </p:cNvSpPr>
          <p:nvPr>
            <p:ph type="subTitle" idx="2"/>
          </p:nvPr>
        </p:nvSpPr>
        <p:spPr>
          <a:xfrm>
            <a:off x="3372150" y="2118276"/>
            <a:ext cx="2399700" cy="60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2"/>
          <p:cNvSpPr txBox="1">
            <a:spLocks noGrp="1"/>
          </p:cNvSpPr>
          <p:nvPr>
            <p:ph type="subTitle" idx="3"/>
          </p:nvPr>
        </p:nvSpPr>
        <p:spPr>
          <a:xfrm>
            <a:off x="5819950" y="2118276"/>
            <a:ext cx="2399700" cy="60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 name="Google Shape;183;p22"/>
          <p:cNvSpPr txBox="1">
            <a:spLocks noGrp="1"/>
          </p:cNvSpPr>
          <p:nvPr>
            <p:ph type="subTitle" idx="4"/>
          </p:nvPr>
        </p:nvSpPr>
        <p:spPr>
          <a:xfrm>
            <a:off x="924350" y="1720125"/>
            <a:ext cx="2399700" cy="50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4" name="Google Shape;184;p22"/>
          <p:cNvSpPr txBox="1">
            <a:spLocks noGrp="1"/>
          </p:cNvSpPr>
          <p:nvPr>
            <p:ph type="subTitle" idx="5"/>
          </p:nvPr>
        </p:nvSpPr>
        <p:spPr>
          <a:xfrm>
            <a:off x="3372150" y="1720125"/>
            <a:ext cx="2399700" cy="50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 name="Google Shape;185;p22"/>
          <p:cNvSpPr txBox="1">
            <a:spLocks noGrp="1"/>
          </p:cNvSpPr>
          <p:nvPr>
            <p:ph type="subTitle" idx="6"/>
          </p:nvPr>
        </p:nvSpPr>
        <p:spPr>
          <a:xfrm>
            <a:off x="5819950" y="1720125"/>
            <a:ext cx="2399700" cy="50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6" name="Google Shape;186;p22"/>
          <p:cNvSpPr txBox="1">
            <a:spLocks noGrp="1"/>
          </p:cNvSpPr>
          <p:nvPr>
            <p:ph type="subTitle" idx="7"/>
          </p:nvPr>
        </p:nvSpPr>
        <p:spPr>
          <a:xfrm>
            <a:off x="2148250" y="3954826"/>
            <a:ext cx="2399700" cy="60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2"/>
          <p:cNvSpPr txBox="1">
            <a:spLocks noGrp="1"/>
          </p:cNvSpPr>
          <p:nvPr>
            <p:ph type="subTitle" idx="8"/>
          </p:nvPr>
        </p:nvSpPr>
        <p:spPr>
          <a:xfrm>
            <a:off x="4596050" y="3954826"/>
            <a:ext cx="2399700" cy="60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2"/>
          <p:cNvSpPr txBox="1">
            <a:spLocks noGrp="1"/>
          </p:cNvSpPr>
          <p:nvPr>
            <p:ph type="subTitle" idx="9"/>
          </p:nvPr>
        </p:nvSpPr>
        <p:spPr>
          <a:xfrm>
            <a:off x="2148250" y="3556575"/>
            <a:ext cx="2399700" cy="50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9" name="Google Shape;189;p22"/>
          <p:cNvSpPr txBox="1">
            <a:spLocks noGrp="1"/>
          </p:cNvSpPr>
          <p:nvPr>
            <p:ph type="subTitle" idx="13"/>
          </p:nvPr>
        </p:nvSpPr>
        <p:spPr>
          <a:xfrm>
            <a:off x="4596050" y="3556575"/>
            <a:ext cx="2399700" cy="50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100" b="1"/>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25"/>
        <p:cNvGrpSpPr/>
        <p:nvPr/>
      </p:nvGrpSpPr>
      <p:grpSpPr>
        <a:xfrm>
          <a:off x="0" y="0"/>
          <a:ext cx="0" cy="0"/>
          <a:chOff x="0" y="0"/>
          <a:chExt cx="0" cy="0"/>
        </a:xfrm>
      </p:grpSpPr>
      <p:sp>
        <p:nvSpPr>
          <p:cNvPr id="226" name="Google Shape;226;p26"/>
          <p:cNvSpPr/>
          <p:nvPr/>
        </p:nvSpPr>
        <p:spPr>
          <a:xfrm flipH="1">
            <a:off x="19" y="0"/>
            <a:ext cx="664655" cy="5147934"/>
          </a:xfrm>
          <a:custGeom>
            <a:avLst/>
            <a:gdLst/>
            <a:ahLst/>
            <a:cxnLst/>
            <a:rect l="l" t="t" r="r" b="b"/>
            <a:pathLst>
              <a:path w="22768" h="132525" extrusionOk="0">
                <a:moveTo>
                  <a:pt x="10039" y="0"/>
                </a:moveTo>
                <a:cubicBezTo>
                  <a:pt x="10039" y="0"/>
                  <a:pt x="1" y="13652"/>
                  <a:pt x="4551" y="38172"/>
                </a:cubicBezTo>
                <a:cubicBezTo>
                  <a:pt x="9109" y="62692"/>
                  <a:pt x="20183" y="74689"/>
                  <a:pt x="20183" y="91556"/>
                </a:cubicBezTo>
                <a:cubicBezTo>
                  <a:pt x="20183" y="102730"/>
                  <a:pt x="18110" y="115146"/>
                  <a:pt x="5794" y="132525"/>
                </a:cubicBezTo>
                <a:lnTo>
                  <a:pt x="22767" y="132525"/>
                </a:lnTo>
                <a:lnTo>
                  <a:pt x="2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26"/>
          <p:cNvPicPr preferRelativeResize="0"/>
          <p:nvPr/>
        </p:nvPicPr>
        <p:blipFill>
          <a:blip r:embed="rId2">
            <a:alphaModFix/>
          </a:blip>
          <a:stretch>
            <a:fillRect/>
          </a:stretch>
        </p:blipFill>
        <p:spPr>
          <a:xfrm rot="5400000">
            <a:off x="135964" y="38586"/>
            <a:ext cx="557475" cy="737001"/>
          </a:xfrm>
          <a:prstGeom prst="rect">
            <a:avLst/>
          </a:prstGeom>
          <a:noFill/>
          <a:ln>
            <a:noFill/>
          </a:ln>
        </p:spPr>
      </p:pic>
      <p:pic>
        <p:nvPicPr>
          <p:cNvPr id="228" name="Google Shape;228;p26"/>
          <p:cNvPicPr preferRelativeResize="0"/>
          <p:nvPr/>
        </p:nvPicPr>
        <p:blipFill>
          <a:blip r:embed="rId3">
            <a:alphaModFix/>
          </a:blip>
          <a:stretch>
            <a:fillRect/>
          </a:stretch>
        </p:blipFill>
        <p:spPr>
          <a:xfrm flipH="1">
            <a:off x="-1" y="4010025"/>
            <a:ext cx="2029476" cy="1170050"/>
          </a:xfrm>
          <a:prstGeom prst="rect">
            <a:avLst/>
          </a:prstGeom>
          <a:noFill/>
          <a:ln>
            <a:noFill/>
          </a:ln>
          <a:effectLst>
            <a:outerShdw blurRad="85725" dist="114300" dir="8520000" algn="bl" rotWithShape="0">
              <a:srgbClr val="000000">
                <a:alpha val="31000"/>
              </a:srgbClr>
            </a:outerShdw>
          </a:effectLst>
        </p:spPr>
      </p:pic>
      <p:pic>
        <p:nvPicPr>
          <p:cNvPr id="229" name="Google Shape;229;p26"/>
          <p:cNvPicPr preferRelativeResize="0"/>
          <p:nvPr/>
        </p:nvPicPr>
        <p:blipFill>
          <a:blip r:embed="rId4">
            <a:alphaModFix/>
          </a:blip>
          <a:stretch>
            <a:fillRect/>
          </a:stretch>
        </p:blipFill>
        <p:spPr>
          <a:xfrm>
            <a:off x="-679743" y="1504875"/>
            <a:ext cx="1953388" cy="1779524"/>
          </a:xfrm>
          <a:prstGeom prst="rect">
            <a:avLst/>
          </a:prstGeom>
          <a:noFill/>
          <a:ln>
            <a:noFill/>
          </a:ln>
          <a:effectLst>
            <a:outerShdw blurRad="85725" dist="114300" dir="8520000" algn="bl" rotWithShape="0">
              <a:srgbClr val="000000">
                <a:alpha val="31000"/>
              </a:srgbClr>
            </a:outerShdw>
          </a:effectLst>
        </p:spPr>
      </p:pic>
      <p:sp>
        <p:nvSpPr>
          <p:cNvPr id="230" name="Google Shape;230;p26"/>
          <p:cNvSpPr/>
          <p:nvPr/>
        </p:nvSpPr>
        <p:spPr>
          <a:xfrm rot="10800000" flipH="1">
            <a:off x="8479344" y="0"/>
            <a:ext cx="664655" cy="5147934"/>
          </a:xfrm>
          <a:custGeom>
            <a:avLst/>
            <a:gdLst/>
            <a:ahLst/>
            <a:cxnLst/>
            <a:rect l="l" t="t" r="r" b="b"/>
            <a:pathLst>
              <a:path w="22768" h="132525" extrusionOk="0">
                <a:moveTo>
                  <a:pt x="10039" y="0"/>
                </a:moveTo>
                <a:cubicBezTo>
                  <a:pt x="10039" y="0"/>
                  <a:pt x="1" y="13652"/>
                  <a:pt x="4551" y="38172"/>
                </a:cubicBezTo>
                <a:cubicBezTo>
                  <a:pt x="9109" y="62692"/>
                  <a:pt x="20183" y="74689"/>
                  <a:pt x="20183" y="91556"/>
                </a:cubicBezTo>
                <a:cubicBezTo>
                  <a:pt x="20183" y="102730"/>
                  <a:pt x="18110" y="115146"/>
                  <a:pt x="5794" y="132525"/>
                </a:cubicBezTo>
                <a:lnTo>
                  <a:pt x="22767" y="132525"/>
                </a:lnTo>
                <a:lnTo>
                  <a:pt x="2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1" name="Google Shape;231;p26"/>
          <p:cNvPicPr preferRelativeResize="0"/>
          <p:nvPr/>
        </p:nvPicPr>
        <p:blipFill>
          <a:blip r:embed="rId3">
            <a:alphaModFix/>
          </a:blip>
          <a:stretch>
            <a:fillRect/>
          </a:stretch>
        </p:blipFill>
        <p:spPr>
          <a:xfrm rot="10800000" flipH="1">
            <a:off x="7151774" y="0"/>
            <a:ext cx="2029476" cy="1170050"/>
          </a:xfrm>
          <a:prstGeom prst="rect">
            <a:avLst/>
          </a:prstGeom>
          <a:noFill/>
          <a:ln>
            <a:noFill/>
          </a:ln>
          <a:effectLst>
            <a:outerShdw blurRad="85725" dist="114300" dir="8520000" algn="bl" rotWithShape="0">
              <a:srgbClr val="000000">
                <a:alpha val="31000"/>
              </a:srgbClr>
            </a:out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2">
    <p:spTree>
      <p:nvGrpSpPr>
        <p:cNvPr id="1" name="Shape 232"/>
        <p:cNvGrpSpPr/>
        <p:nvPr/>
      </p:nvGrpSpPr>
      <p:grpSpPr>
        <a:xfrm>
          <a:off x="0" y="0"/>
          <a:ext cx="0" cy="0"/>
          <a:chOff x="0" y="0"/>
          <a:chExt cx="0" cy="0"/>
        </a:xfrm>
      </p:grpSpPr>
      <p:pic>
        <p:nvPicPr>
          <p:cNvPr id="233" name="Google Shape;233;p27"/>
          <p:cNvPicPr preferRelativeResize="0"/>
          <p:nvPr/>
        </p:nvPicPr>
        <p:blipFill>
          <a:blip r:embed="rId2">
            <a:alphaModFix/>
          </a:blip>
          <a:stretch>
            <a:fillRect/>
          </a:stretch>
        </p:blipFill>
        <p:spPr>
          <a:xfrm rot="-5400004" flipH="1">
            <a:off x="7575697" y="4050950"/>
            <a:ext cx="850930" cy="1241274"/>
          </a:xfrm>
          <a:prstGeom prst="rect">
            <a:avLst/>
          </a:prstGeom>
          <a:noFill/>
          <a:ln>
            <a:noFill/>
          </a:ln>
        </p:spPr>
      </p:pic>
      <p:sp>
        <p:nvSpPr>
          <p:cNvPr id="234" name="Google Shape;234;p27"/>
          <p:cNvSpPr/>
          <p:nvPr/>
        </p:nvSpPr>
        <p:spPr>
          <a:xfrm rot="10800000" flipH="1">
            <a:off x="4618876" y="56"/>
            <a:ext cx="4525271" cy="1883375"/>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flipH="1">
            <a:off x="81" y="3511194"/>
            <a:ext cx="3889834" cy="1618891"/>
          </a:xfrm>
          <a:custGeom>
            <a:avLst/>
            <a:gdLst/>
            <a:ahLst/>
            <a:cxnLst/>
            <a:rect l="l" t="t" r="r" b="b"/>
            <a:pathLst>
              <a:path w="73888" h="30754" extrusionOk="0">
                <a:moveTo>
                  <a:pt x="73888" y="1"/>
                </a:moveTo>
                <a:cubicBezTo>
                  <a:pt x="73888" y="1"/>
                  <a:pt x="54323" y="27509"/>
                  <a:pt x="1" y="30754"/>
                </a:cubicBezTo>
                <a:lnTo>
                  <a:pt x="73888" y="30754"/>
                </a:lnTo>
                <a:lnTo>
                  <a:pt x="73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7"/>
          <p:cNvPicPr preferRelativeResize="0"/>
          <p:nvPr/>
        </p:nvPicPr>
        <p:blipFill>
          <a:blip r:embed="rId2">
            <a:alphaModFix/>
          </a:blip>
          <a:stretch>
            <a:fillRect/>
          </a:stretch>
        </p:blipFill>
        <p:spPr>
          <a:xfrm rot="-10673342" flipH="1">
            <a:off x="163721" y="3464550"/>
            <a:ext cx="850930" cy="1241273"/>
          </a:xfrm>
          <a:prstGeom prst="rect">
            <a:avLst/>
          </a:prstGeom>
          <a:noFill/>
          <a:ln>
            <a:noFill/>
          </a:ln>
        </p:spPr>
      </p:pic>
      <p:pic>
        <p:nvPicPr>
          <p:cNvPr id="237" name="Google Shape;237;p27"/>
          <p:cNvPicPr preferRelativeResize="0"/>
          <p:nvPr/>
        </p:nvPicPr>
        <p:blipFill>
          <a:blip r:embed="rId3">
            <a:alphaModFix/>
          </a:blip>
          <a:stretch>
            <a:fillRect/>
          </a:stretch>
        </p:blipFill>
        <p:spPr>
          <a:xfrm rot="10800000">
            <a:off x="7948424" y="-392473"/>
            <a:ext cx="1280775" cy="2651700"/>
          </a:xfrm>
          <a:prstGeom prst="rect">
            <a:avLst/>
          </a:prstGeom>
          <a:noFill/>
          <a:ln>
            <a:noFill/>
          </a:ln>
          <a:effectLst>
            <a:outerShdw blurRad="85725" dist="133350" dir="10260000" algn="bl" rotWithShape="0">
              <a:srgbClr val="000000">
                <a:alpha val="24000"/>
              </a:srgbClr>
            </a:outerShdw>
          </a:effectLst>
        </p:spPr>
      </p:pic>
      <p:pic>
        <p:nvPicPr>
          <p:cNvPr id="238" name="Google Shape;238;p27"/>
          <p:cNvPicPr preferRelativeResize="0"/>
          <p:nvPr/>
        </p:nvPicPr>
        <p:blipFill>
          <a:blip r:embed="rId4">
            <a:alphaModFix/>
          </a:blip>
          <a:stretch>
            <a:fillRect/>
          </a:stretch>
        </p:blipFill>
        <p:spPr>
          <a:xfrm rot="5400000" flipH="1">
            <a:off x="-507238" y="396163"/>
            <a:ext cx="2262100" cy="1304174"/>
          </a:xfrm>
          <a:prstGeom prst="rect">
            <a:avLst/>
          </a:prstGeom>
          <a:noFill/>
          <a:ln>
            <a:noFill/>
          </a:ln>
          <a:effectLst>
            <a:outerShdw blurRad="85725" dist="133350" dir="10260000" algn="bl" rotWithShape="0">
              <a:srgbClr val="000000">
                <a:alpha val="24000"/>
              </a:srgbClr>
            </a:outerShdw>
          </a:effectLst>
        </p:spPr>
      </p:pic>
      <p:pic>
        <p:nvPicPr>
          <p:cNvPr id="239" name="Google Shape;239;p27"/>
          <p:cNvPicPr preferRelativeResize="0"/>
          <p:nvPr/>
        </p:nvPicPr>
        <p:blipFill>
          <a:blip r:embed="rId5">
            <a:alphaModFix/>
          </a:blip>
          <a:stretch>
            <a:fillRect/>
          </a:stretch>
        </p:blipFill>
        <p:spPr>
          <a:xfrm>
            <a:off x="7997895" y="3371577"/>
            <a:ext cx="1454580" cy="1601125"/>
          </a:xfrm>
          <a:prstGeom prst="rect">
            <a:avLst/>
          </a:prstGeom>
          <a:noFill/>
          <a:ln>
            <a:noFill/>
          </a:ln>
          <a:effectLst>
            <a:outerShdw blurRad="85725" dist="114300" dir="8520000" algn="bl" rotWithShape="0">
              <a:srgbClr val="000000">
                <a:alpha val="31000"/>
              </a:srgb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ExtraBold"/>
              <a:buNone/>
              <a:defRPr sz="3200">
                <a:solidFill>
                  <a:schemeClr val="dk1"/>
                </a:solidFill>
                <a:latin typeface="Poppins ExtraBold"/>
                <a:ea typeface="Poppins ExtraBold"/>
                <a:cs typeface="Poppins ExtraBold"/>
                <a:sym typeface="Poppin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6" r:id="rId5"/>
    <p:sldLayoutId id="2147483658" r:id="rId6"/>
    <p:sldLayoutId id="2147483668"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1.pn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hyperlink" Target="http://www.drgc.ro/" TargetMode="External"/><Relationship Id="rId4" Type="http://schemas.openxmlformats.org/officeDocument/2006/relationships/hyperlink" Target="mailto:catalin@drgc.r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r="26932"/>
          <a:stretch/>
        </p:blipFill>
        <p:spPr>
          <a:xfrm rot="-5400000" flipH="1">
            <a:off x="464763" y="3802237"/>
            <a:ext cx="1073575" cy="1617350"/>
          </a:xfrm>
          <a:prstGeom prst="rect">
            <a:avLst/>
          </a:prstGeom>
          <a:noFill/>
          <a:ln>
            <a:noFill/>
          </a:ln>
        </p:spPr>
      </p:pic>
      <p:pic>
        <p:nvPicPr>
          <p:cNvPr id="258" name="Google Shape;258;p32"/>
          <p:cNvPicPr preferRelativeResize="0"/>
          <p:nvPr/>
        </p:nvPicPr>
        <p:blipFill>
          <a:blip r:embed="rId4">
            <a:alphaModFix/>
          </a:blip>
          <a:stretch>
            <a:fillRect/>
          </a:stretch>
        </p:blipFill>
        <p:spPr>
          <a:xfrm rot="1749334" flipH="1">
            <a:off x="-101809" y="-301431"/>
            <a:ext cx="2392091" cy="1203562"/>
          </a:xfrm>
          <a:prstGeom prst="rect">
            <a:avLst/>
          </a:prstGeom>
          <a:noFill/>
          <a:ln>
            <a:noFill/>
          </a:ln>
          <a:effectLst>
            <a:outerShdw blurRad="71438" dist="104775" dir="8700000" algn="bl" rotWithShape="0">
              <a:schemeClr val="accent1">
                <a:alpha val="31000"/>
              </a:schemeClr>
            </a:outerShdw>
          </a:effectLst>
        </p:spPr>
      </p:pic>
      <p:pic>
        <p:nvPicPr>
          <p:cNvPr id="259" name="Google Shape;259;p32"/>
          <p:cNvPicPr preferRelativeResize="0">
            <a:picLocks noGrp="1"/>
          </p:cNvPicPr>
          <p:nvPr>
            <p:ph type="pic" idx="2"/>
          </p:nvPr>
        </p:nvPicPr>
        <p:blipFill rotWithShape="1">
          <a:blip r:embed="rId5">
            <a:alphaModFix/>
          </a:blip>
          <a:srcRect l="27039" r="30973"/>
          <a:stretch/>
        </p:blipFill>
        <p:spPr>
          <a:xfrm>
            <a:off x="5903225" y="-3000"/>
            <a:ext cx="3239426" cy="5143500"/>
          </a:xfrm>
          <a:prstGeom prst="rect">
            <a:avLst/>
          </a:prstGeom>
        </p:spPr>
      </p:pic>
      <p:sp>
        <p:nvSpPr>
          <p:cNvPr id="260" name="Google Shape;260;p32"/>
          <p:cNvSpPr/>
          <p:nvPr/>
        </p:nvSpPr>
        <p:spPr>
          <a:xfrm>
            <a:off x="5749650"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txBox="1">
            <a:spLocks noGrp="1"/>
          </p:cNvSpPr>
          <p:nvPr>
            <p:ph type="ctrTitle"/>
          </p:nvPr>
        </p:nvSpPr>
        <p:spPr>
          <a:xfrm>
            <a:off x="713225" y="1408575"/>
            <a:ext cx="5190000" cy="17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3600"/>
              <a:t>Oportunități de finanțare</a:t>
            </a:r>
            <a:endParaRPr sz="3600"/>
          </a:p>
        </p:txBody>
      </p:sp>
      <p:sp>
        <p:nvSpPr>
          <p:cNvPr id="262" name="Google Shape;262;p32"/>
          <p:cNvSpPr txBox="1">
            <a:spLocks noGrp="1"/>
          </p:cNvSpPr>
          <p:nvPr>
            <p:ph type="subTitle" idx="1"/>
          </p:nvPr>
        </p:nvSpPr>
        <p:spPr>
          <a:xfrm>
            <a:off x="713225" y="3049800"/>
            <a:ext cx="5190000" cy="39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a:t>Începând cu luna IUNIE 2023</a:t>
            </a:r>
            <a:endParaRPr/>
          </a:p>
        </p:txBody>
      </p:sp>
      <p:pic>
        <p:nvPicPr>
          <p:cNvPr id="263" name="Google Shape;263;p32"/>
          <p:cNvPicPr preferRelativeResize="0"/>
          <p:nvPr/>
        </p:nvPicPr>
        <p:blipFill>
          <a:blip r:embed="rId6">
            <a:alphaModFix/>
          </a:blip>
          <a:stretch>
            <a:fillRect/>
          </a:stretch>
        </p:blipFill>
        <p:spPr>
          <a:xfrm rot="-5400000">
            <a:off x="5863709" y="-67702"/>
            <a:ext cx="918575" cy="1214400"/>
          </a:xfrm>
          <a:prstGeom prst="rect">
            <a:avLst/>
          </a:prstGeom>
          <a:noFill/>
          <a:ln>
            <a:noFill/>
          </a:ln>
        </p:spPr>
      </p:pic>
      <p:pic>
        <p:nvPicPr>
          <p:cNvPr id="264" name="Google Shape;264;p32"/>
          <p:cNvPicPr preferRelativeResize="0"/>
          <p:nvPr/>
        </p:nvPicPr>
        <p:blipFill>
          <a:blip r:embed="rId7">
            <a:alphaModFix/>
          </a:blip>
          <a:stretch>
            <a:fillRect/>
          </a:stretch>
        </p:blipFill>
        <p:spPr>
          <a:xfrm rot="-1214931">
            <a:off x="8507351" y="3748624"/>
            <a:ext cx="985550" cy="1544565"/>
          </a:xfrm>
          <a:prstGeom prst="rect">
            <a:avLst/>
          </a:prstGeom>
          <a:noFill/>
          <a:ln>
            <a:noFill/>
          </a:ln>
        </p:spPr>
      </p:pic>
      <p:pic>
        <p:nvPicPr>
          <p:cNvPr id="265" name="Google Shape;265;p32"/>
          <p:cNvPicPr preferRelativeResize="0"/>
          <p:nvPr/>
        </p:nvPicPr>
        <p:blipFill>
          <a:blip r:embed="rId8">
            <a:alphaModFix/>
          </a:blip>
          <a:stretch>
            <a:fillRect/>
          </a:stretch>
        </p:blipFill>
        <p:spPr>
          <a:xfrm>
            <a:off x="3763638" y="3916525"/>
            <a:ext cx="2024724" cy="1844474"/>
          </a:xfrm>
          <a:prstGeom prst="rect">
            <a:avLst/>
          </a:prstGeom>
          <a:noFill/>
          <a:ln>
            <a:noFill/>
          </a:ln>
          <a:effectLst>
            <a:outerShdw blurRad="57150" dist="114300" dir="8940000" algn="bl" rotWithShape="0">
              <a:schemeClr val="accent1">
                <a:alpha val="30000"/>
              </a:schemeClr>
            </a:outerShdw>
          </a:effectLst>
        </p:spPr>
      </p:pic>
      <p:pic>
        <p:nvPicPr>
          <p:cNvPr id="3" name="Picture 2" descr="Logo, company name&#10;&#10;Description automatically generated">
            <a:extLst>
              <a:ext uri="{FF2B5EF4-FFF2-40B4-BE49-F238E27FC236}">
                <a16:creationId xmlns:a16="http://schemas.microsoft.com/office/drawing/2014/main" id="{78ECB8D0-8C37-DD95-F7B3-33A8F23DB5BC}"/>
              </a:ext>
            </a:extLst>
          </p:cNvPr>
          <p:cNvPicPr>
            <a:picLocks noChangeAspect="1"/>
          </p:cNvPicPr>
          <p:nvPr/>
        </p:nvPicPr>
        <p:blipFill>
          <a:blip r:embed="rId9"/>
          <a:stretch>
            <a:fillRect/>
          </a:stretch>
        </p:blipFill>
        <p:spPr>
          <a:xfrm>
            <a:off x="281737" y="205434"/>
            <a:ext cx="1864742" cy="7505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35"/>
          <p:cNvSpPr txBox="1">
            <a:spLocks noGrp="1"/>
          </p:cNvSpPr>
          <p:nvPr>
            <p:ph type="title"/>
          </p:nvPr>
        </p:nvSpPr>
        <p:spPr>
          <a:xfrm>
            <a:off x="4205550" y="1525475"/>
            <a:ext cx="4208100" cy="76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Investitii in sectorul zootehnic</a:t>
            </a:r>
          </a:p>
        </p:txBody>
      </p:sp>
      <p:sp>
        <p:nvSpPr>
          <p:cNvPr id="304" name="Google Shape;304;p35"/>
          <p:cNvSpPr txBox="1">
            <a:spLocks noGrp="1"/>
          </p:cNvSpPr>
          <p:nvPr>
            <p:ph type="subTitle" idx="1"/>
          </p:nvPr>
        </p:nvSpPr>
        <p:spPr>
          <a:xfrm>
            <a:off x="4171206" y="2659776"/>
            <a:ext cx="4208100" cy="149363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DR-20 - Investiții în sectorul zootehnic </a:t>
            </a:r>
          </a:p>
          <a:p>
            <a:pPr marL="0" lvl="0" indent="0" algn="l" rtl="0">
              <a:spcBef>
                <a:spcPts val="0"/>
              </a:spcBef>
              <a:spcAft>
                <a:spcPts val="0"/>
              </a:spcAft>
              <a:buNone/>
            </a:pPr>
            <a:endParaRPr/>
          </a:p>
        </p:txBody>
      </p:sp>
      <p:sp>
        <p:nvSpPr>
          <p:cNvPr id="305" name="Google Shape;305;p35"/>
          <p:cNvSpPr/>
          <p:nvPr/>
        </p:nvSpPr>
        <p:spPr>
          <a:xfrm rot="10800000">
            <a:off x="645916" y="-7412"/>
            <a:ext cx="3291253"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35"/>
          <p:cNvPicPr preferRelativeResize="0"/>
          <p:nvPr/>
        </p:nvPicPr>
        <p:blipFill>
          <a:blip r:embed="rId3">
            <a:alphaModFix/>
          </a:blip>
          <a:stretch>
            <a:fillRect/>
          </a:stretch>
        </p:blipFill>
        <p:spPr>
          <a:xfrm rot="2344805">
            <a:off x="1800648" y="625848"/>
            <a:ext cx="990382" cy="1309355"/>
          </a:xfrm>
          <a:prstGeom prst="rect">
            <a:avLst/>
          </a:prstGeom>
          <a:noFill/>
          <a:ln>
            <a:noFill/>
          </a:ln>
        </p:spPr>
      </p:pic>
      <p:pic>
        <p:nvPicPr>
          <p:cNvPr id="5" name="Picture Placeholder 4" descr="A group of cows eating hay&#10;&#10;Description automatically generated with medium confidence">
            <a:extLst>
              <a:ext uri="{FF2B5EF4-FFF2-40B4-BE49-F238E27FC236}">
                <a16:creationId xmlns:a16="http://schemas.microsoft.com/office/drawing/2014/main" id="{A5D5226B-322A-9DC1-E424-8C52330E1E91}"/>
              </a:ext>
            </a:extLst>
          </p:cNvPr>
          <p:cNvPicPr>
            <a:picLocks noGrp="1" noChangeAspect="1"/>
          </p:cNvPicPr>
          <p:nvPr>
            <p:ph type="pic" idx="2"/>
          </p:nvPr>
        </p:nvPicPr>
        <p:blipFill>
          <a:blip r:embed="rId4"/>
          <a:srcRect l="27226" r="27226"/>
          <a:stretch>
            <a:fillRect/>
          </a:stretch>
        </p:blipFill>
        <p:spPr/>
      </p:pic>
      <p:pic>
        <p:nvPicPr>
          <p:cNvPr id="6" name="Picture 5">
            <a:extLst>
              <a:ext uri="{FF2B5EF4-FFF2-40B4-BE49-F238E27FC236}">
                <a16:creationId xmlns:a16="http://schemas.microsoft.com/office/drawing/2014/main" id="{2CA75E9F-9290-96A9-4D2B-BD0011C9121F}"/>
              </a:ext>
            </a:extLst>
          </p:cNvPr>
          <p:cNvPicPr>
            <a:picLocks noChangeAspect="1"/>
          </p:cNvPicPr>
          <p:nvPr/>
        </p:nvPicPr>
        <p:blipFill>
          <a:blip r:embed="rId5"/>
          <a:stretch>
            <a:fillRect/>
          </a:stretch>
        </p:blipFill>
        <p:spPr>
          <a:xfrm>
            <a:off x="574210" y="0"/>
            <a:ext cx="3290865" cy="5143500"/>
          </a:xfrm>
          <a:prstGeom prst="rect">
            <a:avLst/>
          </a:prstGeom>
        </p:spPr>
      </p:pic>
    </p:spTree>
    <p:extLst>
      <p:ext uri="{BB962C8B-B14F-4D97-AF65-F5344CB8AC3E}">
        <p14:creationId xmlns:p14="http://schemas.microsoft.com/office/powerpoint/2010/main" val="2958484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720000" y="11633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2400"/>
              <a:t>DR-20 - Investiții în sectorul zootehnic </a:t>
            </a:r>
          </a:p>
        </p:txBody>
      </p:sp>
      <p:sp>
        <p:nvSpPr>
          <p:cNvPr id="442" name="Google Shape;442;p43"/>
          <p:cNvSpPr txBox="1">
            <a:spLocks noGrp="1"/>
          </p:cNvSpPr>
          <p:nvPr>
            <p:ph type="subTitle" idx="4"/>
          </p:nvPr>
        </p:nvSpPr>
        <p:spPr>
          <a:xfrm>
            <a:off x="1435968" y="802745"/>
            <a:ext cx="7204800" cy="4855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400"/>
              <a:t>Beneficiari:</a:t>
            </a:r>
            <a:r>
              <a:rPr lang="it-IT" sz="1400"/>
              <a:t>Fermieri, Cooperative agricole și societăți cooperative, Grupuri și organizații de producători</a:t>
            </a:r>
          </a:p>
        </p:txBody>
      </p:sp>
      <p:sp>
        <p:nvSpPr>
          <p:cNvPr id="443" name="Google Shape;443;p43"/>
          <p:cNvSpPr txBox="1">
            <a:spLocks noGrp="1"/>
          </p:cNvSpPr>
          <p:nvPr>
            <p:ph type="subTitle" idx="5"/>
          </p:nvPr>
        </p:nvSpPr>
        <p:spPr>
          <a:xfrm>
            <a:off x="1458825" y="1273635"/>
            <a:ext cx="7037001"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400"/>
              <a:t>Valoare maxima sprijin:2.000.000 euro/proiect investiții</a:t>
            </a:r>
          </a:p>
          <a:p>
            <a:pPr marL="0" lvl="0" indent="0" algn="l" rtl="0">
              <a:spcBef>
                <a:spcPts val="0"/>
              </a:spcBef>
              <a:spcAft>
                <a:spcPts val="0"/>
              </a:spcAft>
              <a:buNone/>
            </a:pPr>
            <a:r>
              <a:rPr lang="ro-RO" sz="1400"/>
              <a:t>300.000 euro/proiect exclusiv achiziții de utilaje și echipamente agricole</a:t>
            </a:r>
          </a:p>
        </p:txBody>
      </p:sp>
      <p:sp>
        <p:nvSpPr>
          <p:cNvPr id="445" name="Google Shape;445;p43"/>
          <p:cNvSpPr txBox="1">
            <a:spLocks noGrp="1"/>
          </p:cNvSpPr>
          <p:nvPr>
            <p:ph type="subTitle" idx="7"/>
          </p:nvPr>
        </p:nvSpPr>
        <p:spPr>
          <a:xfrm>
            <a:off x="373488" y="2466592"/>
            <a:ext cx="7989194" cy="1606187"/>
          </a:xfrm>
          <a:prstGeom prst="rect">
            <a:avLst/>
          </a:prstGeom>
        </p:spPr>
        <p:txBody>
          <a:bodyPr spcFirstLastPara="1" wrap="square" lIns="91425" tIns="91425" rIns="91425" bIns="91425" anchor="t" anchorCtr="0">
            <a:noAutofit/>
          </a:bodyPr>
          <a:lstStyle/>
          <a:p>
            <a:pPr marL="285750" lvl="0" indent="-285750" algn="just" rtl="0">
              <a:spcBef>
                <a:spcPts val="0"/>
              </a:spcBef>
              <a:spcAft>
                <a:spcPts val="0"/>
              </a:spcAft>
              <a:buFont typeface="Wingdings" panose="05000000000000000000" pitchFamily="2" charset="2"/>
              <a:buChar char="ü"/>
            </a:pPr>
            <a:r>
              <a:rPr lang="en-GB" sz="1200"/>
              <a:t>Solicitantul va figura în sistemul APIA/ANSVSA (după caz), anterior depunerii cererii de finanțare, cu forma de desfășurare a activității economice cu care solicită sprijin prin prezenta intervenție; </a:t>
            </a:r>
          </a:p>
          <a:p>
            <a:pPr marL="285750" lvl="0" indent="-285750" algn="just" rtl="0">
              <a:spcBef>
                <a:spcPts val="0"/>
              </a:spcBef>
              <a:spcAft>
                <a:spcPts val="0"/>
              </a:spcAft>
              <a:buFont typeface="Wingdings" panose="05000000000000000000" pitchFamily="2" charset="2"/>
              <a:buChar char="ü"/>
            </a:pPr>
            <a:r>
              <a:rPr lang="en-GB" sz="1200"/>
              <a:t>Investiția trebuie să se realizeze în cadrul unei exploatații agricole cu o dimensiune economică de min.12.000 € SO;</a:t>
            </a:r>
          </a:p>
          <a:p>
            <a:pPr marL="285750" lvl="0" indent="-285750" algn="just" rtl="0">
              <a:spcBef>
                <a:spcPts val="0"/>
              </a:spcBef>
              <a:spcAft>
                <a:spcPts val="0"/>
              </a:spcAft>
              <a:buFont typeface="Wingdings" panose="05000000000000000000" pitchFamily="2" charset="2"/>
              <a:buChar char="ü"/>
            </a:pPr>
            <a:r>
              <a:rPr lang="en-GB" sz="1200"/>
              <a:t>Solicitantul trebuie să demonstreze asigurarea cofinanțării investiției ;</a:t>
            </a:r>
          </a:p>
          <a:p>
            <a:pPr marL="285750" lvl="0" indent="-285750" algn="just" rtl="0">
              <a:spcBef>
                <a:spcPts val="0"/>
              </a:spcBef>
              <a:spcAft>
                <a:spcPts val="0"/>
              </a:spcAft>
              <a:buFont typeface="Wingdings" panose="05000000000000000000" pitchFamily="2" charset="2"/>
              <a:buChar char="ü"/>
            </a:pPr>
            <a:r>
              <a:rPr lang="en-GB" sz="1200"/>
              <a:t>În cazul proiectelor care propun procesare/depozitare/condiționare minimum 50% din produsele agricole care sunt supuse procesării/depozitării/condiționării trebuie să provină din exploatația proprie și/sau din exploatațiile membrilor (în cazul formelor asociative); </a:t>
            </a:r>
          </a:p>
          <a:p>
            <a:pPr marL="285750" lvl="0" indent="-285750" algn="just" rtl="0">
              <a:spcBef>
                <a:spcPts val="0"/>
              </a:spcBef>
              <a:spcAft>
                <a:spcPts val="0"/>
              </a:spcAft>
              <a:buFont typeface="Wingdings" panose="05000000000000000000" pitchFamily="2" charset="2"/>
              <a:buChar char="ü"/>
            </a:pPr>
            <a:endParaRPr lang="en-GB" sz="1200"/>
          </a:p>
        </p:txBody>
      </p:sp>
      <p:sp>
        <p:nvSpPr>
          <p:cNvPr id="447" name="Google Shape;447;p43"/>
          <p:cNvSpPr txBox="1">
            <a:spLocks noGrp="1"/>
          </p:cNvSpPr>
          <p:nvPr>
            <p:ph type="subTitle" idx="9"/>
          </p:nvPr>
        </p:nvSpPr>
        <p:spPr>
          <a:xfrm>
            <a:off x="1485912" y="1626628"/>
            <a:ext cx="683384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400"/>
              <a:t>Intensitate sprijinului:</a:t>
            </a:r>
            <a:r>
              <a:rPr lang="ro-RO" sz="1400"/>
              <a:t> 65%</a:t>
            </a:r>
            <a:endParaRPr lang="en-GB" sz="1400"/>
          </a:p>
        </p:txBody>
      </p:sp>
      <p:sp>
        <p:nvSpPr>
          <p:cNvPr id="448" name="Google Shape;448;p43"/>
          <p:cNvSpPr txBox="1">
            <a:spLocks noGrp="1"/>
          </p:cNvSpPr>
          <p:nvPr>
            <p:ph type="subTitle" idx="13"/>
          </p:nvPr>
        </p:nvSpPr>
        <p:spPr>
          <a:xfrm>
            <a:off x="1508098" y="2009994"/>
            <a:ext cx="239970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400"/>
              <a:t>Conditii eligibilitate: </a:t>
            </a:r>
          </a:p>
        </p:txBody>
      </p:sp>
      <p:grpSp>
        <p:nvGrpSpPr>
          <p:cNvPr id="449" name="Google Shape;449;p43"/>
          <p:cNvGrpSpPr/>
          <p:nvPr/>
        </p:nvGrpSpPr>
        <p:grpSpPr>
          <a:xfrm>
            <a:off x="1044097" y="1672291"/>
            <a:ext cx="441815" cy="441188"/>
            <a:chOff x="4702234" y="1936268"/>
            <a:chExt cx="441815" cy="441188"/>
          </a:xfrm>
        </p:grpSpPr>
        <p:sp>
          <p:nvSpPr>
            <p:cNvPr id="450" name="Google Shape;450;p43"/>
            <p:cNvSpPr/>
            <p:nvPr/>
          </p:nvSpPr>
          <p:spPr>
            <a:xfrm>
              <a:off x="4702234" y="1936268"/>
              <a:ext cx="441815" cy="303039"/>
            </a:xfrm>
            <a:custGeom>
              <a:avLst/>
              <a:gdLst/>
              <a:ahLst/>
              <a:cxnLst/>
              <a:rect l="l" t="t" r="r" b="b"/>
              <a:pathLst>
                <a:path w="18306" h="12556" extrusionOk="0">
                  <a:moveTo>
                    <a:pt x="8741" y="0"/>
                  </a:moveTo>
                  <a:cubicBezTo>
                    <a:pt x="7506" y="0"/>
                    <a:pt x="6482" y="911"/>
                    <a:pt x="6311" y="2095"/>
                  </a:cubicBezTo>
                  <a:cubicBezTo>
                    <a:pt x="5130" y="2274"/>
                    <a:pt x="4223" y="3294"/>
                    <a:pt x="4223" y="4522"/>
                  </a:cubicBezTo>
                  <a:lnTo>
                    <a:pt x="4223" y="4759"/>
                  </a:lnTo>
                  <a:lnTo>
                    <a:pt x="4179" y="4759"/>
                  </a:lnTo>
                  <a:cubicBezTo>
                    <a:pt x="2824" y="4759"/>
                    <a:pt x="1724" y="5863"/>
                    <a:pt x="1724" y="7214"/>
                  </a:cubicBezTo>
                  <a:cubicBezTo>
                    <a:pt x="1724" y="7393"/>
                    <a:pt x="1742" y="7571"/>
                    <a:pt x="1782" y="7743"/>
                  </a:cubicBezTo>
                  <a:cubicBezTo>
                    <a:pt x="762" y="8038"/>
                    <a:pt x="15" y="8978"/>
                    <a:pt x="11" y="10085"/>
                  </a:cubicBezTo>
                  <a:cubicBezTo>
                    <a:pt x="0" y="11441"/>
                    <a:pt x="1144" y="12556"/>
                    <a:pt x="2507" y="12556"/>
                  </a:cubicBezTo>
                  <a:lnTo>
                    <a:pt x="8628" y="12556"/>
                  </a:lnTo>
                  <a:lnTo>
                    <a:pt x="8628" y="10286"/>
                  </a:lnTo>
                  <a:cubicBezTo>
                    <a:pt x="7411" y="10151"/>
                    <a:pt x="6460" y="9120"/>
                    <a:pt x="6460" y="7867"/>
                  </a:cubicBezTo>
                  <a:lnTo>
                    <a:pt x="7532" y="7867"/>
                  </a:lnTo>
                  <a:cubicBezTo>
                    <a:pt x="7532" y="8526"/>
                    <a:pt x="8005" y="9076"/>
                    <a:pt x="8628" y="9200"/>
                  </a:cubicBezTo>
                  <a:lnTo>
                    <a:pt x="8628" y="7761"/>
                  </a:lnTo>
                  <a:lnTo>
                    <a:pt x="9703" y="7761"/>
                  </a:lnTo>
                  <a:lnTo>
                    <a:pt x="9703" y="9237"/>
                  </a:lnTo>
                  <a:cubicBezTo>
                    <a:pt x="10326" y="9113"/>
                    <a:pt x="10800" y="8562"/>
                    <a:pt x="10800" y="7903"/>
                  </a:cubicBezTo>
                  <a:lnTo>
                    <a:pt x="11875" y="7903"/>
                  </a:lnTo>
                  <a:cubicBezTo>
                    <a:pt x="11875" y="8963"/>
                    <a:pt x="11161" y="9918"/>
                    <a:pt x="10144" y="10231"/>
                  </a:cubicBezTo>
                  <a:cubicBezTo>
                    <a:pt x="9998" y="10275"/>
                    <a:pt x="9853" y="10304"/>
                    <a:pt x="9703" y="10322"/>
                  </a:cubicBezTo>
                  <a:lnTo>
                    <a:pt x="9703" y="12552"/>
                  </a:lnTo>
                  <a:lnTo>
                    <a:pt x="15802" y="12552"/>
                  </a:lnTo>
                  <a:cubicBezTo>
                    <a:pt x="17161" y="12552"/>
                    <a:pt x="18306" y="11441"/>
                    <a:pt x="18298" y="10078"/>
                  </a:cubicBezTo>
                  <a:cubicBezTo>
                    <a:pt x="18287" y="8974"/>
                    <a:pt x="17540" y="8034"/>
                    <a:pt x="16524" y="7743"/>
                  </a:cubicBezTo>
                  <a:cubicBezTo>
                    <a:pt x="16560" y="7571"/>
                    <a:pt x="16586" y="7393"/>
                    <a:pt x="16586" y="7214"/>
                  </a:cubicBezTo>
                  <a:cubicBezTo>
                    <a:pt x="16586" y="5863"/>
                    <a:pt x="15482" y="4759"/>
                    <a:pt x="14130" y="4759"/>
                  </a:cubicBezTo>
                  <a:lnTo>
                    <a:pt x="14090" y="4759"/>
                  </a:lnTo>
                  <a:lnTo>
                    <a:pt x="14090" y="4522"/>
                  </a:lnTo>
                  <a:cubicBezTo>
                    <a:pt x="14090" y="3298"/>
                    <a:pt x="13183" y="2277"/>
                    <a:pt x="12002" y="2095"/>
                  </a:cubicBezTo>
                  <a:cubicBezTo>
                    <a:pt x="11831" y="911"/>
                    <a:pt x="10803" y="0"/>
                    <a:pt x="9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4910109" y="2239283"/>
              <a:ext cx="25969" cy="138173"/>
            </a:xfrm>
            <a:custGeom>
              <a:avLst/>
              <a:gdLst/>
              <a:ahLst/>
              <a:cxnLst/>
              <a:rect l="l" t="t" r="r" b="b"/>
              <a:pathLst>
                <a:path w="1076" h="5725" extrusionOk="0">
                  <a:moveTo>
                    <a:pt x="1" y="1"/>
                  </a:moveTo>
                  <a:lnTo>
                    <a:pt x="1" y="5725"/>
                  </a:lnTo>
                  <a:lnTo>
                    <a:pt x="1076" y="5725"/>
                  </a:lnTo>
                  <a:lnTo>
                    <a:pt x="1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43"/>
          <p:cNvGrpSpPr/>
          <p:nvPr/>
        </p:nvGrpSpPr>
        <p:grpSpPr>
          <a:xfrm>
            <a:off x="1039213" y="2136921"/>
            <a:ext cx="441798" cy="422486"/>
            <a:chOff x="5045500" y="842250"/>
            <a:chExt cx="503875" cy="481850"/>
          </a:xfrm>
        </p:grpSpPr>
        <p:sp>
          <p:nvSpPr>
            <p:cNvPr id="456" name="Google Shape;456;p43"/>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7" name="Google Shape;457;p43"/>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grpSp>
        <p:nvGrpSpPr>
          <p:cNvPr id="2" name="Google Shape;8123;p81">
            <a:extLst>
              <a:ext uri="{FF2B5EF4-FFF2-40B4-BE49-F238E27FC236}">
                <a16:creationId xmlns:a16="http://schemas.microsoft.com/office/drawing/2014/main" id="{E8BF2B8E-06F1-AA5E-EB97-72F6D53621B1}"/>
              </a:ext>
            </a:extLst>
          </p:cNvPr>
          <p:cNvGrpSpPr/>
          <p:nvPr/>
        </p:nvGrpSpPr>
        <p:grpSpPr>
          <a:xfrm>
            <a:off x="1008794" y="769021"/>
            <a:ext cx="420811" cy="384641"/>
            <a:chOff x="-5971913" y="3273750"/>
            <a:chExt cx="292250" cy="267131"/>
          </a:xfrm>
          <a:solidFill>
            <a:schemeClr val="tx2"/>
          </a:solidFill>
        </p:grpSpPr>
        <p:sp>
          <p:nvSpPr>
            <p:cNvPr id="3" name="Google Shape;8124;p81">
              <a:extLst>
                <a:ext uri="{FF2B5EF4-FFF2-40B4-BE49-F238E27FC236}">
                  <a16:creationId xmlns:a16="http://schemas.microsoft.com/office/drawing/2014/main" id="{1117C18F-FDA3-F6B8-5919-27719EE6EFF5}"/>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125;p81">
              <a:extLst>
                <a:ext uri="{FF2B5EF4-FFF2-40B4-BE49-F238E27FC236}">
                  <a16:creationId xmlns:a16="http://schemas.microsoft.com/office/drawing/2014/main" id="{99A29E98-8D8F-B536-BC29-8C503C8F6C68}"/>
                </a:ext>
              </a:extLst>
            </p:cNvPr>
            <p:cNvSpPr/>
            <p:nvPr/>
          </p:nvSpPr>
          <p:spPr>
            <a:xfrm>
              <a:off x="-5971913" y="3284881"/>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132;p77">
            <a:extLst>
              <a:ext uri="{FF2B5EF4-FFF2-40B4-BE49-F238E27FC236}">
                <a16:creationId xmlns:a16="http://schemas.microsoft.com/office/drawing/2014/main" id="{CD597349-A285-BDCD-FCE3-65EE831D3AE4}"/>
              </a:ext>
            </a:extLst>
          </p:cNvPr>
          <p:cNvGrpSpPr/>
          <p:nvPr/>
        </p:nvGrpSpPr>
        <p:grpSpPr>
          <a:xfrm>
            <a:off x="1081023" y="1229852"/>
            <a:ext cx="366364" cy="366248"/>
            <a:chOff x="-60255350" y="3733825"/>
            <a:chExt cx="316650" cy="316550"/>
          </a:xfrm>
          <a:solidFill>
            <a:schemeClr val="tx2"/>
          </a:solidFill>
        </p:grpSpPr>
        <p:sp>
          <p:nvSpPr>
            <p:cNvPr id="6" name="Google Shape;6133;p77">
              <a:extLst>
                <a:ext uri="{FF2B5EF4-FFF2-40B4-BE49-F238E27FC236}">
                  <a16:creationId xmlns:a16="http://schemas.microsoft.com/office/drawing/2014/main" id="{E57818F6-04A4-334F-58B2-24FA0396B705}"/>
                </a:ext>
              </a:extLst>
            </p:cNvPr>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34;p77">
              <a:extLst>
                <a:ext uri="{FF2B5EF4-FFF2-40B4-BE49-F238E27FC236}">
                  <a16:creationId xmlns:a16="http://schemas.microsoft.com/office/drawing/2014/main" id="{C6A83A64-9F82-0E2D-1A7A-1F2B3E91E82D}"/>
                </a:ext>
              </a:extLst>
            </p:cNvPr>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35;p77">
              <a:extLst>
                <a:ext uri="{FF2B5EF4-FFF2-40B4-BE49-F238E27FC236}">
                  <a16:creationId xmlns:a16="http://schemas.microsoft.com/office/drawing/2014/main" id="{A06151A2-2BCE-6D92-121A-617839207BB6}"/>
                </a:ext>
              </a:extLst>
            </p:cNvPr>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36;p77">
              <a:extLst>
                <a:ext uri="{FF2B5EF4-FFF2-40B4-BE49-F238E27FC236}">
                  <a16:creationId xmlns:a16="http://schemas.microsoft.com/office/drawing/2014/main" id="{FBEFCC20-7964-C6AD-07D3-52FE8CD2FEAB}"/>
                </a:ext>
              </a:extLst>
            </p:cNvPr>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37;p77">
              <a:extLst>
                <a:ext uri="{FF2B5EF4-FFF2-40B4-BE49-F238E27FC236}">
                  <a16:creationId xmlns:a16="http://schemas.microsoft.com/office/drawing/2014/main" id="{B1376E4D-4F3E-6B8C-507E-1382643F6C6F}"/>
                </a:ext>
              </a:extLst>
            </p:cNvPr>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38;p77">
              <a:extLst>
                <a:ext uri="{FF2B5EF4-FFF2-40B4-BE49-F238E27FC236}">
                  <a16:creationId xmlns:a16="http://schemas.microsoft.com/office/drawing/2014/main" id="{CAC3B65C-2C23-41FE-ADAA-C6E271C90159}"/>
                </a:ext>
              </a:extLst>
            </p:cNvPr>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39;p77">
              <a:extLst>
                <a:ext uri="{FF2B5EF4-FFF2-40B4-BE49-F238E27FC236}">
                  <a16:creationId xmlns:a16="http://schemas.microsoft.com/office/drawing/2014/main" id="{9F7FB870-EFF1-C787-5632-8E7B01B7B039}"/>
                </a:ext>
              </a:extLst>
            </p:cNvPr>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44910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8"/>
          <p:cNvPicPr preferRelativeResize="0">
            <a:picLocks noGrp="1"/>
          </p:cNvPicPr>
          <p:nvPr>
            <p:ph type="pic" idx="3"/>
          </p:nvPr>
        </p:nvPicPr>
        <p:blipFill rotWithShape="1">
          <a:blip r:embed="rId3">
            <a:alphaModFix/>
          </a:blip>
          <a:srcRect l="17623" r="31144"/>
          <a:stretch/>
        </p:blipFill>
        <p:spPr>
          <a:xfrm>
            <a:off x="5191375" y="-3000"/>
            <a:ext cx="3952624" cy="5143500"/>
          </a:xfrm>
          <a:prstGeom prst="rect">
            <a:avLst/>
          </a:prstGeom>
        </p:spPr>
      </p:pic>
      <p:sp>
        <p:nvSpPr>
          <p:cNvPr id="341" name="Google Shape;341;p38"/>
          <p:cNvSpPr/>
          <p:nvPr/>
        </p:nvSpPr>
        <p:spPr>
          <a:xfrm rot="10800000" flipH="1">
            <a:off x="5007525" y="-4200"/>
            <a:ext cx="888410" cy="515190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txBox="1">
            <a:spLocks noGrp="1"/>
          </p:cNvSpPr>
          <p:nvPr>
            <p:ph type="title"/>
          </p:nvPr>
        </p:nvSpPr>
        <p:spPr>
          <a:xfrm>
            <a:off x="828320" y="1634090"/>
            <a:ext cx="506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Impaduriri</a:t>
            </a:r>
          </a:p>
        </p:txBody>
      </p:sp>
      <p:sp>
        <p:nvSpPr>
          <p:cNvPr id="343" name="Google Shape;343;p38"/>
          <p:cNvSpPr txBox="1">
            <a:spLocks noGrp="1"/>
          </p:cNvSpPr>
          <p:nvPr>
            <p:ph type="subTitle" idx="1"/>
          </p:nvPr>
        </p:nvSpPr>
        <p:spPr>
          <a:xfrm>
            <a:off x="828320" y="2510005"/>
            <a:ext cx="5067600" cy="43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PNRR </a:t>
            </a:r>
            <a:r>
              <a:rPr lang="en-GB"/>
              <a:t>– Reforma 1 – I.1 Investitii in noi su</a:t>
            </a:r>
            <a:r>
              <a:rPr lang="ro-RO"/>
              <a:t>p</a:t>
            </a:r>
            <a:r>
              <a:rPr lang="en-GB"/>
              <a:t>rafete ocupate de paduri inclusiv in paduri urbane si reimpaduriri</a:t>
            </a:r>
          </a:p>
          <a:p>
            <a:pPr marL="0" lvl="0" indent="0" algn="l" rtl="0">
              <a:spcBef>
                <a:spcPts val="0"/>
              </a:spcBef>
              <a:spcAft>
                <a:spcPts val="0"/>
              </a:spcAft>
              <a:buNone/>
            </a:pPr>
            <a:r>
              <a:rPr lang="en-GB"/>
              <a:t>I.2 Investitii in pepiniere si tehnologii moderne de producere a puietilor</a:t>
            </a:r>
          </a:p>
          <a:p>
            <a:pPr marL="0" lvl="0" indent="0" algn="l" rtl="0">
              <a:spcBef>
                <a:spcPts val="0"/>
              </a:spcBef>
              <a:spcAft>
                <a:spcPts val="0"/>
              </a:spcAft>
              <a:buNone/>
            </a:pPr>
            <a:endParaRPr lang="en-GB"/>
          </a:p>
          <a:p>
            <a:pPr marL="0" lvl="0" indent="0" algn="l" rtl="0">
              <a:spcBef>
                <a:spcPts val="0"/>
              </a:spcBef>
              <a:spcAft>
                <a:spcPts val="0"/>
              </a:spcAft>
              <a:buNone/>
            </a:pPr>
            <a:r>
              <a:rPr lang="en-GB" b="1"/>
              <a:t>Garda </a:t>
            </a:r>
            <a:r>
              <a:rPr lang="ro-RO" b="1"/>
              <a:t>Forestira</a:t>
            </a:r>
            <a:r>
              <a:rPr lang="en-GB"/>
              <a:t>– OUG nr.35 din 7 aprilie 2022</a:t>
            </a:r>
          </a:p>
          <a:p>
            <a:pPr marL="0" lvl="0" indent="0" algn="l" rtl="0">
              <a:spcBef>
                <a:spcPts val="0"/>
              </a:spcBef>
              <a:spcAft>
                <a:spcPts val="0"/>
              </a:spcAft>
              <a:buNone/>
            </a:pPr>
            <a:endParaRPr/>
          </a:p>
        </p:txBody>
      </p:sp>
      <p:pic>
        <p:nvPicPr>
          <p:cNvPr id="345" name="Google Shape;345;p38"/>
          <p:cNvPicPr preferRelativeResize="0"/>
          <p:nvPr/>
        </p:nvPicPr>
        <p:blipFill>
          <a:blip r:embed="rId4">
            <a:alphaModFix/>
          </a:blip>
          <a:stretch>
            <a:fillRect/>
          </a:stretch>
        </p:blipFill>
        <p:spPr>
          <a:xfrm>
            <a:off x="3444085" y="4257055"/>
            <a:ext cx="998349" cy="1098975"/>
          </a:xfrm>
          <a:prstGeom prst="rect">
            <a:avLst/>
          </a:prstGeom>
          <a:noFill/>
          <a:ln>
            <a:noFill/>
          </a:ln>
          <a:effectLst>
            <a:outerShdw blurRad="85725" dist="114300" dir="8520000" algn="bl" rotWithShape="0">
              <a:srgbClr val="000000">
                <a:alpha val="31000"/>
              </a:srgbClr>
            </a:outerShdw>
          </a:effectLst>
        </p:spPr>
      </p:pic>
      <p:pic>
        <p:nvPicPr>
          <p:cNvPr id="346" name="Google Shape;346;p38"/>
          <p:cNvPicPr preferRelativeResize="0"/>
          <p:nvPr/>
        </p:nvPicPr>
        <p:blipFill>
          <a:blip r:embed="rId5">
            <a:alphaModFix/>
          </a:blip>
          <a:stretch>
            <a:fillRect/>
          </a:stretch>
        </p:blipFill>
        <p:spPr>
          <a:xfrm rot="-2033244">
            <a:off x="4994004" y="341679"/>
            <a:ext cx="667109" cy="1045500"/>
          </a:xfrm>
          <a:prstGeom prst="rect">
            <a:avLst/>
          </a:prstGeom>
          <a:noFill/>
          <a:ln>
            <a:noFill/>
          </a:ln>
        </p:spPr>
      </p:pic>
      <p:grpSp>
        <p:nvGrpSpPr>
          <p:cNvPr id="347" name="Google Shape;347;p38"/>
          <p:cNvGrpSpPr/>
          <p:nvPr/>
        </p:nvGrpSpPr>
        <p:grpSpPr>
          <a:xfrm>
            <a:off x="1119492" y="-658375"/>
            <a:ext cx="2549583" cy="1967692"/>
            <a:chOff x="1119492" y="-658375"/>
            <a:chExt cx="2549583" cy="1967692"/>
          </a:xfrm>
        </p:grpSpPr>
        <p:pic>
          <p:nvPicPr>
            <p:cNvPr id="348" name="Google Shape;348;p38"/>
            <p:cNvPicPr preferRelativeResize="0"/>
            <p:nvPr/>
          </p:nvPicPr>
          <p:blipFill>
            <a:blip r:embed="rId6">
              <a:alphaModFix/>
            </a:blip>
            <a:stretch>
              <a:fillRect/>
            </a:stretch>
          </p:blipFill>
          <p:spPr>
            <a:xfrm rot="2105769">
              <a:off x="1374611" y="55950"/>
              <a:ext cx="776750" cy="1133074"/>
            </a:xfrm>
            <a:prstGeom prst="rect">
              <a:avLst/>
            </a:prstGeom>
            <a:noFill/>
            <a:ln>
              <a:noFill/>
            </a:ln>
          </p:spPr>
        </p:pic>
        <p:pic>
          <p:nvPicPr>
            <p:cNvPr id="349" name="Google Shape;349;p38"/>
            <p:cNvPicPr preferRelativeResize="0"/>
            <p:nvPr/>
          </p:nvPicPr>
          <p:blipFill>
            <a:blip r:embed="rId7">
              <a:alphaModFix/>
            </a:blip>
            <a:stretch>
              <a:fillRect/>
            </a:stretch>
          </p:blipFill>
          <p:spPr>
            <a:xfrm>
              <a:off x="1914550" y="-658375"/>
              <a:ext cx="1754525" cy="1826050"/>
            </a:xfrm>
            <a:prstGeom prst="rect">
              <a:avLst/>
            </a:prstGeom>
            <a:noFill/>
            <a:ln>
              <a:noFill/>
            </a:ln>
            <a:effectLst>
              <a:outerShdw blurRad="85725" dist="114300" dir="8520000" algn="bl" rotWithShape="0">
                <a:srgbClr val="000000">
                  <a:alpha val="31000"/>
                </a:srgbClr>
              </a:outerShdw>
            </a:effec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720000" y="11633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IT" sz="1800"/>
              <a:t>PNRR </a:t>
            </a:r>
            <a:br>
              <a:rPr lang="ro-RO" sz="1800"/>
            </a:br>
            <a:r>
              <a:rPr lang="it-IT" sz="1800"/>
              <a:t> Reforma 1 – I.1 Investitii in noi suprafete ocupate de paduri inclusiv in paduri urbane si reimpaduriri</a:t>
            </a:r>
            <a:br>
              <a:rPr lang="it-IT" sz="1800"/>
            </a:br>
            <a:r>
              <a:rPr lang="it-IT" sz="1800"/>
              <a:t>I.2 Investitii in pepiniere si tehnologii moderne de producere a puietilor</a:t>
            </a:r>
          </a:p>
        </p:txBody>
      </p:sp>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sp>
        <p:nvSpPr>
          <p:cNvPr id="20" name="Subtitle 19">
            <a:extLst>
              <a:ext uri="{FF2B5EF4-FFF2-40B4-BE49-F238E27FC236}">
                <a16:creationId xmlns:a16="http://schemas.microsoft.com/office/drawing/2014/main" id="{3ED03E93-0EBA-02E7-5505-95A59D2FEAF3}"/>
              </a:ext>
            </a:extLst>
          </p:cNvPr>
          <p:cNvSpPr>
            <a:spLocks noGrp="1"/>
          </p:cNvSpPr>
          <p:nvPr>
            <p:ph type="subTitle" idx="7"/>
          </p:nvPr>
        </p:nvSpPr>
        <p:spPr>
          <a:xfrm>
            <a:off x="789904" y="1631325"/>
            <a:ext cx="7187297" cy="2927402"/>
          </a:xfrm>
        </p:spPr>
        <p:txBody>
          <a:bodyPr/>
          <a:lstStyle/>
          <a:p>
            <a:pPr algn="l"/>
            <a:r>
              <a:rPr lang="ro-RO"/>
              <a:t>Valori aprobate de CE pentru impaduriri</a:t>
            </a:r>
          </a:p>
          <a:p>
            <a:pPr marL="482600" indent="-342900" algn="l">
              <a:buAutoNum type="arabicPeriod"/>
            </a:pPr>
            <a:r>
              <a:rPr lang="ro-RO"/>
              <a:t>Valoarea elementelor de calcul din formula costului standard pentru intocmirea PT de impadurire</a:t>
            </a:r>
          </a:p>
          <a:p>
            <a:pPr marL="139700" indent="0" algn="l"/>
            <a:endParaRPr lang="ro-RO"/>
          </a:p>
          <a:p>
            <a:pPr marL="139700" indent="0" algn="l"/>
            <a:endParaRPr lang="en-GB"/>
          </a:p>
        </p:txBody>
      </p:sp>
      <p:graphicFrame>
        <p:nvGraphicFramePr>
          <p:cNvPr id="21" name="Table 21">
            <a:extLst>
              <a:ext uri="{FF2B5EF4-FFF2-40B4-BE49-F238E27FC236}">
                <a16:creationId xmlns:a16="http://schemas.microsoft.com/office/drawing/2014/main" id="{4F92B623-9A1B-1F63-BDF1-5967ADF0091B}"/>
              </a:ext>
            </a:extLst>
          </p:cNvPr>
          <p:cNvGraphicFramePr>
            <a:graphicFrameLocks noGrp="1"/>
          </p:cNvGraphicFramePr>
          <p:nvPr>
            <p:extLst>
              <p:ext uri="{D42A27DB-BD31-4B8C-83A1-F6EECF244321}">
                <p14:modId xmlns:p14="http://schemas.microsoft.com/office/powerpoint/2010/main" val="3619119227"/>
              </p:ext>
            </p:extLst>
          </p:nvPr>
        </p:nvGraphicFramePr>
        <p:xfrm>
          <a:off x="1688836" y="2693225"/>
          <a:ext cx="5766327" cy="1259840"/>
        </p:xfrm>
        <a:graphic>
          <a:graphicData uri="http://schemas.openxmlformats.org/drawingml/2006/table">
            <a:tbl>
              <a:tblPr firstRow="1" bandRow="1">
                <a:tableStyleId>{7212811F-FE74-4B97-BB95-3AB122401E94}</a:tableStyleId>
              </a:tblPr>
              <a:tblGrid>
                <a:gridCol w="2721847">
                  <a:extLst>
                    <a:ext uri="{9D8B030D-6E8A-4147-A177-3AD203B41FA5}">
                      <a16:colId xmlns:a16="http://schemas.microsoft.com/office/drawing/2014/main" val="2479904834"/>
                    </a:ext>
                  </a:extLst>
                </a:gridCol>
                <a:gridCol w="3044480">
                  <a:extLst>
                    <a:ext uri="{9D8B030D-6E8A-4147-A177-3AD203B41FA5}">
                      <a16:colId xmlns:a16="http://schemas.microsoft.com/office/drawing/2014/main" val="288227985"/>
                    </a:ext>
                  </a:extLst>
                </a:gridCol>
              </a:tblGrid>
              <a:tr h="0">
                <a:tc>
                  <a:txBody>
                    <a:bodyPr/>
                    <a:lstStyle/>
                    <a:p>
                      <a:pPr algn="ctr"/>
                      <a:r>
                        <a:rPr lang="ro-RO">
                          <a:solidFill>
                            <a:schemeClr val="tx1"/>
                          </a:solidFill>
                        </a:rPr>
                        <a:t>ELEMENTE DE CALCUL</a:t>
                      </a:r>
                      <a:endParaRPr lang="en-GB">
                        <a:solidFill>
                          <a:schemeClr val="tx1"/>
                        </a:solidFill>
                      </a:endParaRPr>
                    </a:p>
                  </a:txBody>
                  <a:tcPr/>
                </a:tc>
                <a:tc>
                  <a:txBody>
                    <a:bodyPr/>
                    <a:lstStyle/>
                    <a:p>
                      <a:pPr algn="ctr"/>
                      <a:r>
                        <a:rPr lang="ro-RO">
                          <a:solidFill>
                            <a:schemeClr val="tx1"/>
                          </a:solidFill>
                        </a:rPr>
                        <a:t>COST STANDARD CU TVA RECUPERABIL (EURO)</a:t>
                      </a:r>
                      <a:endParaRPr lang="en-GB">
                        <a:solidFill>
                          <a:schemeClr val="tx1"/>
                        </a:solidFill>
                      </a:endParaRPr>
                    </a:p>
                  </a:txBody>
                  <a:tcPr/>
                </a:tc>
                <a:extLst>
                  <a:ext uri="{0D108BD9-81ED-4DB2-BD59-A6C34878D82A}">
                    <a16:rowId xmlns:a16="http://schemas.microsoft.com/office/drawing/2014/main" val="3717791101"/>
                  </a:ext>
                </a:extLst>
              </a:tr>
              <a:tr h="370840">
                <a:tc>
                  <a:txBody>
                    <a:bodyPr/>
                    <a:lstStyle/>
                    <a:p>
                      <a:pPr algn="ctr"/>
                      <a:r>
                        <a:rPr lang="ro-RO">
                          <a:solidFill>
                            <a:schemeClr val="tx1"/>
                          </a:solidFill>
                        </a:rPr>
                        <a:t>VB</a:t>
                      </a:r>
                      <a:endParaRPr lang="en-GB">
                        <a:solidFill>
                          <a:schemeClr val="tx1"/>
                        </a:solidFill>
                      </a:endParaRPr>
                    </a:p>
                  </a:txBody>
                  <a:tcPr/>
                </a:tc>
                <a:tc>
                  <a:txBody>
                    <a:bodyPr/>
                    <a:lstStyle/>
                    <a:p>
                      <a:pPr algn="ctr"/>
                      <a:r>
                        <a:rPr lang="ro-RO">
                          <a:solidFill>
                            <a:schemeClr val="tx1"/>
                          </a:solidFill>
                        </a:rPr>
                        <a:t>1429</a:t>
                      </a:r>
                      <a:endParaRPr lang="en-GB">
                        <a:solidFill>
                          <a:schemeClr val="tx1"/>
                        </a:solidFill>
                      </a:endParaRPr>
                    </a:p>
                  </a:txBody>
                  <a:tcPr/>
                </a:tc>
                <a:extLst>
                  <a:ext uri="{0D108BD9-81ED-4DB2-BD59-A6C34878D82A}">
                    <a16:rowId xmlns:a16="http://schemas.microsoft.com/office/drawing/2014/main" val="272699516"/>
                  </a:ext>
                </a:extLst>
              </a:tr>
              <a:tr h="370840">
                <a:tc>
                  <a:txBody>
                    <a:bodyPr/>
                    <a:lstStyle/>
                    <a:p>
                      <a:pPr algn="ctr"/>
                      <a:r>
                        <a:rPr lang="ro-RO">
                          <a:solidFill>
                            <a:schemeClr val="tx1"/>
                          </a:solidFill>
                        </a:rPr>
                        <a:t>VM</a:t>
                      </a:r>
                      <a:endParaRPr lang="en-GB">
                        <a:solidFill>
                          <a:schemeClr val="tx1"/>
                        </a:solidFill>
                      </a:endParaRPr>
                    </a:p>
                  </a:txBody>
                  <a:tcPr/>
                </a:tc>
                <a:tc>
                  <a:txBody>
                    <a:bodyPr/>
                    <a:lstStyle/>
                    <a:p>
                      <a:pPr algn="ctr"/>
                      <a:r>
                        <a:rPr lang="ro-RO">
                          <a:solidFill>
                            <a:schemeClr val="tx1"/>
                          </a:solidFill>
                        </a:rPr>
                        <a:t>18445</a:t>
                      </a:r>
                      <a:endParaRPr lang="en-GB">
                        <a:solidFill>
                          <a:schemeClr val="tx1"/>
                        </a:solidFill>
                      </a:endParaRPr>
                    </a:p>
                  </a:txBody>
                  <a:tcPr/>
                </a:tc>
                <a:extLst>
                  <a:ext uri="{0D108BD9-81ED-4DB2-BD59-A6C34878D82A}">
                    <a16:rowId xmlns:a16="http://schemas.microsoft.com/office/drawing/2014/main" val="2153746804"/>
                  </a:ext>
                </a:extLst>
              </a:tr>
            </a:tbl>
          </a:graphicData>
        </a:graphic>
      </p:graphicFrame>
    </p:spTree>
    <p:extLst>
      <p:ext uri="{BB962C8B-B14F-4D97-AF65-F5344CB8AC3E}">
        <p14:creationId xmlns:p14="http://schemas.microsoft.com/office/powerpoint/2010/main" val="3716057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sp>
        <p:nvSpPr>
          <p:cNvPr id="20" name="Subtitle 19">
            <a:extLst>
              <a:ext uri="{FF2B5EF4-FFF2-40B4-BE49-F238E27FC236}">
                <a16:creationId xmlns:a16="http://schemas.microsoft.com/office/drawing/2014/main" id="{3ED03E93-0EBA-02E7-5505-95A59D2FEAF3}"/>
              </a:ext>
            </a:extLst>
          </p:cNvPr>
          <p:cNvSpPr>
            <a:spLocks noGrp="1"/>
          </p:cNvSpPr>
          <p:nvPr>
            <p:ph type="subTitle" idx="7"/>
          </p:nvPr>
        </p:nvSpPr>
        <p:spPr>
          <a:xfrm>
            <a:off x="789905" y="19846"/>
            <a:ext cx="7187297" cy="4735033"/>
          </a:xfrm>
        </p:spPr>
        <p:txBody>
          <a:bodyPr/>
          <a:lstStyle/>
          <a:p>
            <a:pPr marL="482600" indent="-342900" algn="l">
              <a:buFont typeface="+mj-lt"/>
              <a:buAutoNum type="arabicPeriod" startAt="2"/>
            </a:pPr>
            <a:r>
              <a:rPr lang="ro-RO"/>
              <a:t>Valoarea costului standar de infiintare pentru tipuri de plantatii, unitati de relief si specii de baza:</a:t>
            </a:r>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r>
              <a:rPr lang="ro-RO"/>
              <a:t>Valoarea costului standar pentru executia imprejmuirii plantatiei</a:t>
            </a:r>
          </a:p>
          <a:p>
            <a:pPr marL="139700" indent="0" algn="l"/>
            <a:endParaRPr lang="ro-RO"/>
          </a:p>
          <a:p>
            <a:pPr marL="139700" indent="0" algn="l"/>
            <a:endParaRPr lang="ro-RO"/>
          </a:p>
          <a:p>
            <a:pPr marL="139700" indent="0" algn="l"/>
            <a:endParaRPr lang="en-GB"/>
          </a:p>
        </p:txBody>
      </p:sp>
      <p:graphicFrame>
        <p:nvGraphicFramePr>
          <p:cNvPr id="4" name="Table 4">
            <a:extLst>
              <a:ext uri="{FF2B5EF4-FFF2-40B4-BE49-F238E27FC236}">
                <a16:creationId xmlns:a16="http://schemas.microsoft.com/office/drawing/2014/main" id="{B52528D4-0BA4-BEC0-C202-095F12B3028B}"/>
              </a:ext>
            </a:extLst>
          </p:cNvPr>
          <p:cNvGraphicFramePr>
            <a:graphicFrameLocks noGrp="1"/>
          </p:cNvGraphicFramePr>
          <p:nvPr>
            <p:extLst>
              <p:ext uri="{D42A27DB-BD31-4B8C-83A1-F6EECF244321}">
                <p14:modId xmlns:p14="http://schemas.microsoft.com/office/powerpoint/2010/main" val="1778206954"/>
              </p:ext>
            </p:extLst>
          </p:nvPr>
        </p:nvGraphicFramePr>
        <p:xfrm>
          <a:off x="500931" y="684345"/>
          <a:ext cx="7720715" cy="2811780"/>
        </p:xfrm>
        <a:graphic>
          <a:graphicData uri="http://schemas.openxmlformats.org/drawingml/2006/table">
            <a:tbl>
              <a:tblPr firstRow="1" bandRow="1">
                <a:tableStyleId>{7212811F-FE74-4B97-BB95-3AB122401E94}</a:tableStyleId>
              </a:tblPr>
              <a:tblGrid>
                <a:gridCol w="1078876">
                  <a:extLst>
                    <a:ext uri="{9D8B030D-6E8A-4147-A177-3AD203B41FA5}">
                      <a16:colId xmlns:a16="http://schemas.microsoft.com/office/drawing/2014/main" val="2977948874"/>
                    </a:ext>
                  </a:extLst>
                </a:gridCol>
                <a:gridCol w="901522">
                  <a:extLst>
                    <a:ext uri="{9D8B030D-6E8A-4147-A177-3AD203B41FA5}">
                      <a16:colId xmlns:a16="http://schemas.microsoft.com/office/drawing/2014/main" val="2655800549"/>
                    </a:ext>
                  </a:extLst>
                </a:gridCol>
                <a:gridCol w="1352281">
                  <a:extLst>
                    <a:ext uri="{9D8B030D-6E8A-4147-A177-3AD203B41FA5}">
                      <a16:colId xmlns:a16="http://schemas.microsoft.com/office/drawing/2014/main" val="1958180382"/>
                    </a:ext>
                  </a:extLst>
                </a:gridCol>
                <a:gridCol w="2121916">
                  <a:extLst>
                    <a:ext uri="{9D8B030D-6E8A-4147-A177-3AD203B41FA5}">
                      <a16:colId xmlns:a16="http://schemas.microsoft.com/office/drawing/2014/main" val="2603005868"/>
                    </a:ext>
                  </a:extLst>
                </a:gridCol>
                <a:gridCol w="2266120">
                  <a:extLst>
                    <a:ext uri="{9D8B030D-6E8A-4147-A177-3AD203B41FA5}">
                      <a16:colId xmlns:a16="http://schemas.microsoft.com/office/drawing/2014/main" val="1373590828"/>
                    </a:ext>
                  </a:extLst>
                </a:gridCol>
              </a:tblGrid>
              <a:tr h="0">
                <a:tc>
                  <a:txBody>
                    <a:bodyPr/>
                    <a:lstStyle/>
                    <a:p>
                      <a:pPr algn="ctr"/>
                      <a:r>
                        <a:rPr lang="ro-RO" sz="1050">
                          <a:solidFill>
                            <a:schemeClr val="tx1"/>
                          </a:solidFill>
                        </a:rPr>
                        <a:t>TIPUL DE PLANTATIE</a:t>
                      </a:r>
                      <a:endParaRPr lang="en-GB" sz="1050">
                        <a:solidFill>
                          <a:schemeClr val="tx1"/>
                        </a:solidFill>
                      </a:endParaRPr>
                    </a:p>
                  </a:txBody>
                  <a:tcPr anchor="ctr"/>
                </a:tc>
                <a:tc>
                  <a:txBody>
                    <a:bodyPr/>
                    <a:lstStyle/>
                    <a:p>
                      <a:pPr algn="ctr"/>
                      <a:r>
                        <a:rPr lang="ro-RO" sz="1050">
                          <a:solidFill>
                            <a:schemeClr val="tx1"/>
                          </a:solidFill>
                        </a:rPr>
                        <a:t>UNITATEA DE RELIEF</a:t>
                      </a:r>
                      <a:endParaRPr lang="en-GB" sz="1050">
                        <a:solidFill>
                          <a:schemeClr val="tx1"/>
                        </a:solidFill>
                      </a:endParaRPr>
                    </a:p>
                  </a:txBody>
                  <a:tcPr anchor="ctr"/>
                </a:tc>
                <a:tc>
                  <a:txBody>
                    <a:bodyPr/>
                    <a:lstStyle/>
                    <a:p>
                      <a:pPr algn="ctr"/>
                      <a:r>
                        <a:rPr lang="ro-RO" sz="1050">
                          <a:solidFill>
                            <a:schemeClr val="tx1"/>
                          </a:solidFill>
                        </a:rPr>
                        <a:t>SPECIA DE BAZA</a:t>
                      </a:r>
                      <a:endParaRPr lang="en-GB" sz="1050">
                        <a:solidFill>
                          <a:schemeClr val="tx1"/>
                        </a:solidFill>
                      </a:endParaRPr>
                    </a:p>
                  </a:txBody>
                  <a:tcPr anchor="ctr"/>
                </a:tc>
                <a:tc>
                  <a:txBody>
                    <a:bodyPr/>
                    <a:lstStyle/>
                    <a:p>
                      <a:pPr algn="ctr"/>
                      <a:r>
                        <a:rPr lang="ro-RO" sz="1050">
                          <a:solidFill>
                            <a:schemeClr val="tx1"/>
                          </a:solidFill>
                        </a:rPr>
                        <a:t>COST STANDAR CU TVA NERECUPERABIL(EURO/HA)</a:t>
                      </a:r>
                      <a:endParaRPr lang="en-GB" sz="1050">
                        <a:solidFill>
                          <a:schemeClr val="tx1"/>
                        </a:solidFill>
                      </a:endParaRPr>
                    </a:p>
                  </a:txBody>
                  <a:tcPr anchor="ctr"/>
                </a:tc>
                <a:tc>
                  <a:txBody>
                    <a:bodyPr/>
                    <a:lstStyle/>
                    <a:p>
                      <a:pPr algn="ctr"/>
                      <a:r>
                        <a:rPr lang="it-IT" sz="1050">
                          <a:solidFill>
                            <a:schemeClr val="tx1"/>
                          </a:solidFill>
                        </a:rPr>
                        <a:t>COST STANDAR CU TVA REC</a:t>
                      </a:r>
                      <a:r>
                        <a:rPr lang="ro-RO" sz="1050">
                          <a:solidFill>
                            <a:schemeClr val="tx1"/>
                          </a:solidFill>
                        </a:rPr>
                        <a:t>UPERABIL</a:t>
                      </a:r>
                      <a:r>
                        <a:rPr lang="it-IT" sz="1050">
                          <a:solidFill>
                            <a:schemeClr val="tx1"/>
                          </a:solidFill>
                        </a:rPr>
                        <a:t>(EURO/HA)</a:t>
                      </a:r>
                    </a:p>
                  </a:txBody>
                  <a:tcPr anchor="ctr"/>
                </a:tc>
                <a:extLst>
                  <a:ext uri="{0D108BD9-81ED-4DB2-BD59-A6C34878D82A}">
                    <a16:rowId xmlns:a16="http://schemas.microsoft.com/office/drawing/2014/main" val="3999456820"/>
                  </a:ext>
                </a:extLst>
              </a:tr>
              <a:tr h="0">
                <a:tc rowSpan="4">
                  <a:txBody>
                    <a:bodyPr/>
                    <a:lstStyle/>
                    <a:p>
                      <a:pPr algn="ctr"/>
                      <a:r>
                        <a:rPr lang="ro-RO" sz="1050">
                          <a:solidFill>
                            <a:schemeClr val="tx1"/>
                          </a:solidFill>
                        </a:rPr>
                        <a:t>TRUP PADURE</a:t>
                      </a:r>
                      <a:endParaRPr lang="en-GB" sz="1050">
                        <a:solidFill>
                          <a:schemeClr val="tx1"/>
                        </a:solidFill>
                      </a:endParaRPr>
                    </a:p>
                  </a:txBody>
                  <a:tcPr anchor="ctr"/>
                </a:tc>
                <a:tc rowSpan="2">
                  <a:txBody>
                    <a:bodyPr/>
                    <a:lstStyle/>
                    <a:p>
                      <a:pPr algn="ctr"/>
                      <a:r>
                        <a:rPr lang="ro-RO" sz="1050">
                          <a:solidFill>
                            <a:schemeClr val="tx1"/>
                          </a:solidFill>
                        </a:rPr>
                        <a:t>CAMPIE</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7591</a:t>
                      </a:r>
                      <a:endParaRPr lang="en-GB" sz="1050">
                        <a:solidFill>
                          <a:schemeClr val="tx1"/>
                        </a:solidFill>
                      </a:endParaRPr>
                    </a:p>
                  </a:txBody>
                  <a:tcPr anchor="ctr"/>
                </a:tc>
                <a:tc>
                  <a:txBody>
                    <a:bodyPr/>
                    <a:lstStyle/>
                    <a:p>
                      <a:pPr algn="ctr"/>
                      <a:r>
                        <a:rPr lang="ro-RO" sz="1050">
                          <a:solidFill>
                            <a:schemeClr val="tx1"/>
                          </a:solidFill>
                        </a:rPr>
                        <a:t>6379</a:t>
                      </a:r>
                      <a:endParaRPr lang="en-GB" sz="1050">
                        <a:solidFill>
                          <a:schemeClr val="tx1"/>
                        </a:solidFill>
                      </a:endParaRPr>
                    </a:p>
                  </a:txBody>
                  <a:tcPr anchor="ctr"/>
                </a:tc>
                <a:extLst>
                  <a:ext uri="{0D108BD9-81ED-4DB2-BD59-A6C34878D82A}">
                    <a16:rowId xmlns:a16="http://schemas.microsoft.com/office/drawing/2014/main" val="1099436440"/>
                  </a:ext>
                </a:extLst>
              </a:tr>
              <a:tr h="0">
                <a:tc vMerge="1">
                  <a:txBody>
                    <a:bodyPr/>
                    <a:lstStyle/>
                    <a:p>
                      <a:endParaRPr lang="en-GB"/>
                    </a:p>
                  </a:txBody>
                  <a:tcPr/>
                </a:tc>
                <a:tc vMerge="1">
                  <a:txBody>
                    <a:bodyPr/>
                    <a:lstStyle/>
                    <a:p>
                      <a:endParaRPr lang="en-GB"/>
                    </a:p>
                  </a:txBody>
                  <a:tcPr/>
                </a:tc>
                <a:tc>
                  <a:txBody>
                    <a:bodyPr/>
                    <a:lstStyle/>
                    <a:p>
                      <a:pPr algn="ctr"/>
                      <a:r>
                        <a:rPr lang="ro-RO" sz="1050">
                          <a:solidFill>
                            <a:schemeClr val="tx1"/>
                          </a:solidFill>
                        </a:rPr>
                        <a:t>SALCAM</a:t>
                      </a:r>
                      <a:endParaRPr lang="en-GB" sz="1050">
                        <a:solidFill>
                          <a:schemeClr val="tx1"/>
                        </a:solidFill>
                      </a:endParaRPr>
                    </a:p>
                  </a:txBody>
                  <a:tcPr anchor="ctr"/>
                </a:tc>
                <a:tc>
                  <a:txBody>
                    <a:bodyPr/>
                    <a:lstStyle/>
                    <a:p>
                      <a:pPr algn="ctr"/>
                      <a:r>
                        <a:rPr lang="ro-RO" sz="1050">
                          <a:solidFill>
                            <a:schemeClr val="tx1"/>
                          </a:solidFill>
                        </a:rPr>
                        <a:t>6021</a:t>
                      </a:r>
                      <a:endParaRPr lang="en-GB" sz="1050">
                        <a:solidFill>
                          <a:schemeClr val="tx1"/>
                        </a:solidFill>
                      </a:endParaRPr>
                    </a:p>
                  </a:txBody>
                  <a:tcPr anchor="ctr"/>
                </a:tc>
                <a:tc>
                  <a:txBody>
                    <a:bodyPr/>
                    <a:lstStyle/>
                    <a:p>
                      <a:pPr algn="ctr"/>
                      <a:r>
                        <a:rPr lang="ro-RO" sz="1050">
                          <a:solidFill>
                            <a:schemeClr val="tx1"/>
                          </a:solidFill>
                        </a:rPr>
                        <a:t>5060</a:t>
                      </a:r>
                      <a:endParaRPr lang="en-GB" sz="1050">
                        <a:solidFill>
                          <a:schemeClr val="tx1"/>
                        </a:solidFill>
                      </a:endParaRPr>
                    </a:p>
                  </a:txBody>
                  <a:tcPr anchor="ctr"/>
                </a:tc>
                <a:extLst>
                  <a:ext uri="{0D108BD9-81ED-4DB2-BD59-A6C34878D82A}">
                    <a16:rowId xmlns:a16="http://schemas.microsoft.com/office/drawing/2014/main" val="106806714"/>
                  </a:ext>
                </a:extLst>
              </a:tr>
              <a:tr h="0">
                <a:tc vMerge="1">
                  <a:txBody>
                    <a:bodyPr/>
                    <a:lstStyle/>
                    <a:p>
                      <a:endParaRPr lang="en-GB"/>
                    </a:p>
                  </a:txBody>
                  <a:tcPr/>
                </a:tc>
                <a:tc>
                  <a:txBody>
                    <a:bodyPr/>
                    <a:lstStyle/>
                    <a:p>
                      <a:pPr algn="ctr"/>
                      <a:r>
                        <a:rPr lang="ro-RO" sz="1050">
                          <a:solidFill>
                            <a:schemeClr val="tx1"/>
                          </a:solidFill>
                        </a:rPr>
                        <a:t>DEAL</a:t>
                      </a:r>
                      <a:endParaRPr lang="en-GB" sz="1050">
                        <a:solidFill>
                          <a:schemeClr val="tx1"/>
                        </a:solidFill>
                      </a:endParaRP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4559</a:t>
                      </a:r>
                      <a:endParaRPr lang="en-GB" sz="1050">
                        <a:solidFill>
                          <a:schemeClr val="tx1"/>
                        </a:solidFill>
                      </a:endParaRPr>
                    </a:p>
                  </a:txBody>
                  <a:tcPr anchor="ctr"/>
                </a:tc>
                <a:tc>
                  <a:txBody>
                    <a:bodyPr/>
                    <a:lstStyle/>
                    <a:p>
                      <a:pPr algn="ctr"/>
                      <a:r>
                        <a:rPr lang="ro-RO" sz="1050">
                          <a:solidFill>
                            <a:schemeClr val="tx1"/>
                          </a:solidFill>
                        </a:rPr>
                        <a:t>3831</a:t>
                      </a:r>
                      <a:endParaRPr lang="en-GB" sz="1050">
                        <a:solidFill>
                          <a:schemeClr val="tx1"/>
                        </a:solidFill>
                      </a:endParaRPr>
                    </a:p>
                  </a:txBody>
                  <a:tcPr anchor="ctr"/>
                </a:tc>
                <a:extLst>
                  <a:ext uri="{0D108BD9-81ED-4DB2-BD59-A6C34878D82A}">
                    <a16:rowId xmlns:a16="http://schemas.microsoft.com/office/drawing/2014/main" val="4249407887"/>
                  </a:ext>
                </a:extLst>
              </a:tr>
              <a:tr h="0">
                <a:tc vMerge="1">
                  <a:txBody>
                    <a:bodyPr/>
                    <a:lstStyle/>
                    <a:p>
                      <a:endParaRPr lang="en-GB"/>
                    </a:p>
                  </a:txBody>
                  <a:tcPr/>
                </a:tc>
                <a:tc>
                  <a:txBody>
                    <a:bodyPr/>
                    <a:lstStyle/>
                    <a:p>
                      <a:pPr algn="ctr"/>
                      <a:r>
                        <a:rPr lang="ro-RO" sz="1050">
                          <a:solidFill>
                            <a:schemeClr val="tx1"/>
                          </a:solidFill>
                        </a:rPr>
                        <a:t>MUNTE</a:t>
                      </a:r>
                      <a:endParaRPr lang="en-GB" sz="1050">
                        <a:solidFill>
                          <a:schemeClr val="tx1"/>
                        </a:solidFill>
                      </a:endParaRPr>
                    </a:p>
                  </a:txBody>
                  <a:tcPr anchor="ctr"/>
                </a:tc>
                <a:tc>
                  <a:txBody>
                    <a:bodyPr/>
                    <a:lstStyle/>
                    <a:p>
                      <a:pPr algn="ctr"/>
                      <a:r>
                        <a:rPr lang="ro-RO" sz="1050">
                          <a:solidFill>
                            <a:schemeClr val="tx1"/>
                          </a:solidFill>
                        </a:rPr>
                        <a:t>RASINOASE/FAG</a:t>
                      </a:r>
                      <a:endParaRPr lang="en-GB" sz="1050">
                        <a:solidFill>
                          <a:schemeClr val="tx1"/>
                        </a:solidFill>
                      </a:endParaRPr>
                    </a:p>
                  </a:txBody>
                  <a:tcPr anchor="ctr"/>
                </a:tc>
                <a:tc>
                  <a:txBody>
                    <a:bodyPr/>
                    <a:lstStyle/>
                    <a:p>
                      <a:pPr algn="ctr"/>
                      <a:r>
                        <a:rPr lang="ro-RO" sz="1050">
                          <a:solidFill>
                            <a:schemeClr val="tx1"/>
                          </a:solidFill>
                        </a:rPr>
                        <a:t>4745</a:t>
                      </a:r>
                      <a:endParaRPr lang="en-GB" sz="1050">
                        <a:solidFill>
                          <a:schemeClr val="tx1"/>
                        </a:solidFill>
                      </a:endParaRPr>
                    </a:p>
                  </a:txBody>
                  <a:tcPr anchor="ctr"/>
                </a:tc>
                <a:tc>
                  <a:txBody>
                    <a:bodyPr/>
                    <a:lstStyle/>
                    <a:p>
                      <a:pPr algn="ctr"/>
                      <a:r>
                        <a:rPr lang="ro-RO" sz="1050">
                          <a:solidFill>
                            <a:schemeClr val="tx1"/>
                          </a:solidFill>
                        </a:rPr>
                        <a:t>3987</a:t>
                      </a:r>
                      <a:endParaRPr lang="en-GB" sz="1050">
                        <a:solidFill>
                          <a:schemeClr val="tx1"/>
                        </a:solidFill>
                      </a:endParaRPr>
                    </a:p>
                  </a:txBody>
                  <a:tcPr anchor="ctr"/>
                </a:tc>
                <a:extLst>
                  <a:ext uri="{0D108BD9-81ED-4DB2-BD59-A6C34878D82A}">
                    <a16:rowId xmlns:a16="http://schemas.microsoft.com/office/drawing/2014/main" val="1406077771"/>
                  </a:ext>
                </a:extLst>
              </a:tr>
              <a:tr h="0">
                <a:tc rowSpan="3">
                  <a:txBody>
                    <a:bodyPr/>
                    <a:lstStyle/>
                    <a:p>
                      <a:pPr algn="ctr"/>
                      <a:r>
                        <a:rPr lang="en-GB" sz="1050">
                          <a:solidFill>
                            <a:schemeClr val="tx1"/>
                          </a:solidFill>
                        </a:rPr>
                        <a:t>PERDEA DE PROTECTIE</a:t>
                      </a:r>
                    </a:p>
                    <a:p>
                      <a:pPr algn="ctr"/>
                      <a:endParaRPr lang="en-GB" sz="1050">
                        <a:solidFill>
                          <a:schemeClr val="tx1"/>
                        </a:solidFill>
                      </a:endParaRPr>
                    </a:p>
                  </a:txBody>
                  <a:tcPr anchor="ctr"/>
                </a:tc>
                <a:tc rowSpan="2">
                  <a:txBody>
                    <a:bodyPr/>
                    <a:lstStyle/>
                    <a:p>
                      <a:pPr algn="ctr"/>
                      <a:r>
                        <a:rPr lang="ro-RO" sz="1050">
                          <a:solidFill>
                            <a:schemeClr val="tx1"/>
                          </a:solidFill>
                        </a:rPr>
                        <a:t>CAMPIE </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6127</a:t>
                      </a:r>
                      <a:endParaRPr lang="en-GB" sz="1050">
                        <a:solidFill>
                          <a:schemeClr val="tx1"/>
                        </a:solidFill>
                      </a:endParaRPr>
                    </a:p>
                  </a:txBody>
                  <a:tcPr anchor="ctr"/>
                </a:tc>
                <a:tc>
                  <a:txBody>
                    <a:bodyPr/>
                    <a:lstStyle/>
                    <a:p>
                      <a:pPr algn="ctr"/>
                      <a:r>
                        <a:rPr lang="ro-RO" sz="1050">
                          <a:solidFill>
                            <a:schemeClr val="tx1"/>
                          </a:solidFill>
                        </a:rPr>
                        <a:t>5149</a:t>
                      </a:r>
                      <a:endParaRPr lang="en-GB" sz="1050">
                        <a:solidFill>
                          <a:schemeClr val="tx1"/>
                        </a:solidFill>
                      </a:endParaRPr>
                    </a:p>
                  </a:txBody>
                  <a:tcPr anchor="ctr"/>
                </a:tc>
                <a:extLst>
                  <a:ext uri="{0D108BD9-81ED-4DB2-BD59-A6C34878D82A}">
                    <a16:rowId xmlns:a16="http://schemas.microsoft.com/office/drawing/2014/main" val="3096292913"/>
                  </a:ext>
                </a:extLst>
              </a:tr>
              <a:tr h="0">
                <a:tc vMerge="1">
                  <a:txBody>
                    <a:bodyPr/>
                    <a:lstStyle/>
                    <a:p>
                      <a:endParaRPr lang="en-GB"/>
                    </a:p>
                  </a:txBody>
                  <a:tcPr/>
                </a:tc>
                <a:tc vMerge="1">
                  <a:txBody>
                    <a:bodyPr/>
                    <a:lstStyle/>
                    <a:p>
                      <a:endParaRPr lang="en-GB"/>
                    </a:p>
                  </a:txBody>
                  <a:tcPr/>
                </a:tc>
                <a:tc>
                  <a:txBody>
                    <a:bodyPr/>
                    <a:lstStyle/>
                    <a:p>
                      <a:pPr algn="ctr"/>
                      <a:r>
                        <a:rPr lang="ro-RO" sz="1050">
                          <a:solidFill>
                            <a:schemeClr val="tx1"/>
                          </a:solidFill>
                        </a:rPr>
                        <a:t>SALCAM</a:t>
                      </a:r>
                      <a:endParaRPr lang="en-GB" sz="1050">
                        <a:solidFill>
                          <a:schemeClr val="tx1"/>
                        </a:solidFill>
                      </a:endParaRPr>
                    </a:p>
                  </a:txBody>
                  <a:tcPr anchor="ctr"/>
                </a:tc>
                <a:tc>
                  <a:txBody>
                    <a:bodyPr/>
                    <a:lstStyle/>
                    <a:p>
                      <a:pPr algn="ctr"/>
                      <a:r>
                        <a:rPr lang="ro-RO" sz="1050">
                          <a:solidFill>
                            <a:schemeClr val="tx1"/>
                          </a:solidFill>
                        </a:rPr>
                        <a:t>5958</a:t>
                      </a:r>
                      <a:endParaRPr lang="en-GB" sz="1050">
                        <a:solidFill>
                          <a:schemeClr val="tx1"/>
                        </a:solidFill>
                      </a:endParaRPr>
                    </a:p>
                  </a:txBody>
                  <a:tcPr anchor="ctr"/>
                </a:tc>
                <a:tc>
                  <a:txBody>
                    <a:bodyPr/>
                    <a:lstStyle/>
                    <a:p>
                      <a:pPr algn="ctr"/>
                      <a:r>
                        <a:rPr lang="ro-RO" sz="1050">
                          <a:solidFill>
                            <a:schemeClr val="tx1"/>
                          </a:solidFill>
                        </a:rPr>
                        <a:t>5007</a:t>
                      </a:r>
                      <a:endParaRPr lang="en-GB" sz="1050">
                        <a:solidFill>
                          <a:schemeClr val="tx1"/>
                        </a:solidFill>
                      </a:endParaRPr>
                    </a:p>
                  </a:txBody>
                  <a:tcPr anchor="ctr"/>
                </a:tc>
                <a:extLst>
                  <a:ext uri="{0D108BD9-81ED-4DB2-BD59-A6C34878D82A}">
                    <a16:rowId xmlns:a16="http://schemas.microsoft.com/office/drawing/2014/main" val="4025146852"/>
                  </a:ext>
                </a:extLst>
              </a:tr>
              <a:tr h="0">
                <a:tc vMerge="1">
                  <a:txBody>
                    <a:bodyPr/>
                    <a:lstStyle/>
                    <a:p>
                      <a:endParaRPr lang="en-GB"/>
                    </a:p>
                  </a:txBody>
                  <a:tcPr/>
                </a:tc>
                <a:tc>
                  <a:txBody>
                    <a:bodyPr/>
                    <a:lstStyle/>
                    <a:p>
                      <a:pPr algn="ctr"/>
                      <a:r>
                        <a:rPr lang="en-GB" sz="1050">
                          <a:solidFill>
                            <a:schemeClr val="tx1"/>
                          </a:solidFill>
                        </a:rPr>
                        <a:t>DEAL</a:t>
                      </a:r>
                    </a:p>
                    <a:p>
                      <a:pPr algn="ctr"/>
                      <a:endParaRPr lang="en-GB" sz="1050">
                        <a:solidFill>
                          <a:schemeClr val="tx1"/>
                        </a:solidFill>
                      </a:endParaRP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5868</a:t>
                      </a:r>
                      <a:endParaRPr lang="en-GB" sz="1050">
                        <a:solidFill>
                          <a:schemeClr val="tx1"/>
                        </a:solidFill>
                      </a:endParaRPr>
                    </a:p>
                  </a:txBody>
                  <a:tcPr anchor="ctr"/>
                </a:tc>
                <a:tc>
                  <a:txBody>
                    <a:bodyPr/>
                    <a:lstStyle/>
                    <a:p>
                      <a:pPr algn="ctr"/>
                      <a:r>
                        <a:rPr lang="ro-RO" sz="1050">
                          <a:solidFill>
                            <a:schemeClr val="tx1"/>
                          </a:solidFill>
                        </a:rPr>
                        <a:t>4931</a:t>
                      </a:r>
                      <a:endParaRPr lang="en-GB" sz="1050">
                        <a:solidFill>
                          <a:schemeClr val="tx1"/>
                        </a:solidFill>
                      </a:endParaRPr>
                    </a:p>
                  </a:txBody>
                  <a:tcPr anchor="ctr"/>
                </a:tc>
                <a:extLst>
                  <a:ext uri="{0D108BD9-81ED-4DB2-BD59-A6C34878D82A}">
                    <a16:rowId xmlns:a16="http://schemas.microsoft.com/office/drawing/2014/main" val="1490833008"/>
                  </a:ext>
                </a:extLst>
              </a:tr>
            </a:tbl>
          </a:graphicData>
        </a:graphic>
      </p:graphicFrame>
      <p:graphicFrame>
        <p:nvGraphicFramePr>
          <p:cNvPr id="8" name="Table 8">
            <a:extLst>
              <a:ext uri="{FF2B5EF4-FFF2-40B4-BE49-F238E27FC236}">
                <a16:creationId xmlns:a16="http://schemas.microsoft.com/office/drawing/2014/main" id="{2E9B785C-6B90-8659-055A-65E3C4839DFC}"/>
              </a:ext>
            </a:extLst>
          </p:cNvPr>
          <p:cNvGraphicFramePr>
            <a:graphicFrameLocks noGrp="1"/>
          </p:cNvGraphicFramePr>
          <p:nvPr>
            <p:extLst>
              <p:ext uri="{D42A27DB-BD31-4B8C-83A1-F6EECF244321}">
                <p14:modId xmlns:p14="http://schemas.microsoft.com/office/powerpoint/2010/main" val="846183275"/>
              </p:ext>
            </p:extLst>
          </p:nvPr>
        </p:nvGraphicFramePr>
        <p:xfrm>
          <a:off x="628669" y="3784258"/>
          <a:ext cx="6879714" cy="982980"/>
        </p:xfrm>
        <a:graphic>
          <a:graphicData uri="http://schemas.openxmlformats.org/drawingml/2006/table">
            <a:tbl>
              <a:tblPr firstRow="1" bandRow="1">
                <a:tableStyleId>{7212811F-FE74-4B97-BB95-3AB122401E94}</a:tableStyleId>
              </a:tblPr>
              <a:tblGrid>
                <a:gridCol w="1129272">
                  <a:extLst>
                    <a:ext uri="{9D8B030D-6E8A-4147-A177-3AD203B41FA5}">
                      <a16:colId xmlns:a16="http://schemas.microsoft.com/office/drawing/2014/main" val="2035597627"/>
                    </a:ext>
                  </a:extLst>
                </a:gridCol>
                <a:gridCol w="1129272">
                  <a:extLst>
                    <a:ext uri="{9D8B030D-6E8A-4147-A177-3AD203B41FA5}">
                      <a16:colId xmlns:a16="http://schemas.microsoft.com/office/drawing/2014/main" val="937182232"/>
                    </a:ext>
                  </a:extLst>
                </a:gridCol>
                <a:gridCol w="1129272">
                  <a:extLst>
                    <a:ext uri="{9D8B030D-6E8A-4147-A177-3AD203B41FA5}">
                      <a16:colId xmlns:a16="http://schemas.microsoft.com/office/drawing/2014/main" val="2044297758"/>
                    </a:ext>
                  </a:extLst>
                </a:gridCol>
                <a:gridCol w="1766129">
                  <a:extLst>
                    <a:ext uri="{9D8B030D-6E8A-4147-A177-3AD203B41FA5}">
                      <a16:colId xmlns:a16="http://schemas.microsoft.com/office/drawing/2014/main" val="4239923409"/>
                    </a:ext>
                  </a:extLst>
                </a:gridCol>
                <a:gridCol w="1725769">
                  <a:extLst>
                    <a:ext uri="{9D8B030D-6E8A-4147-A177-3AD203B41FA5}">
                      <a16:colId xmlns:a16="http://schemas.microsoft.com/office/drawing/2014/main" val="1572535323"/>
                    </a:ext>
                  </a:extLst>
                </a:gridCol>
              </a:tblGrid>
              <a:tr h="188029">
                <a:tc>
                  <a:txBody>
                    <a:bodyPr/>
                    <a:lstStyle/>
                    <a:p>
                      <a:pPr algn="ctr"/>
                      <a:r>
                        <a:rPr lang="ro-RO" sz="1050">
                          <a:solidFill>
                            <a:schemeClr val="tx1"/>
                          </a:solidFill>
                        </a:rPr>
                        <a:t>TIPUL DE PLANTATIE</a:t>
                      </a:r>
                      <a:endParaRPr lang="en-GB" sz="1050">
                        <a:solidFill>
                          <a:schemeClr val="tx1"/>
                        </a:solidFill>
                      </a:endParaRPr>
                    </a:p>
                  </a:txBody>
                  <a:tcPr anchor="ctr"/>
                </a:tc>
                <a:tc>
                  <a:txBody>
                    <a:bodyPr/>
                    <a:lstStyle/>
                    <a:p>
                      <a:pPr algn="ctr"/>
                      <a:r>
                        <a:rPr lang="ro-RO" sz="1050">
                          <a:solidFill>
                            <a:schemeClr val="tx1"/>
                          </a:solidFill>
                        </a:rPr>
                        <a:t>UNITATEA DE RELIEF</a:t>
                      </a:r>
                      <a:endParaRPr lang="en-GB" sz="1050">
                        <a:solidFill>
                          <a:schemeClr val="tx1"/>
                        </a:solidFill>
                      </a:endParaRPr>
                    </a:p>
                  </a:txBody>
                  <a:tcPr anchor="ctr"/>
                </a:tc>
                <a:tc>
                  <a:txBody>
                    <a:bodyPr/>
                    <a:lstStyle/>
                    <a:p>
                      <a:pPr algn="ctr"/>
                      <a:r>
                        <a:rPr lang="ro-RO" sz="1050">
                          <a:solidFill>
                            <a:schemeClr val="tx1"/>
                          </a:solidFill>
                        </a:rPr>
                        <a:t>SPECIA DE BAZA</a:t>
                      </a:r>
                      <a:endParaRPr lang="en-GB" sz="105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050">
                          <a:solidFill>
                            <a:schemeClr val="tx1"/>
                          </a:solidFill>
                        </a:rPr>
                        <a:t>COST STANDAR CU TVA NERECUPERABIL</a:t>
                      </a:r>
                      <a:r>
                        <a:rPr lang="ro-RO" sz="1050">
                          <a:solidFill>
                            <a:schemeClr val="tx1"/>
                          </a:solidFill>
                        </a:rPr>
                        <a:t> </a:t>
                      </a:r>
                      <a:r>
                        <a:rPr lang="it-IT" sz="1050">
                          <a:solidFill>
                            <a:schemeClr val="tx1"/>
                          </a:solidFill>
                        </a:rPr>
                        <a:t>(EURO/</a:t>
                      </a:r>
                      <a:r>
                        <a:rPr lang="ro-RO" sz="1050">
                          <a:solidFill>
                            <a:schemeClr val="tx1"/>
                          </a:solidFill>
                        </a:rPr>
                        <a:t>100 M</a:t>
                      </a:r>
                      <a:r>
                        <a:rPr lang="it-IT" sz="1050">
                          <a:solidFill>
                            <a:schemeClr val="tx1"/>
                          </a:solidFill>
                        </a:rPr>
                        <a:t>)</a:t>
                      </a:r>
                    </a:p>
                  </a:txBody>
                  <a:tcPr anchor="ctr"/>
                </a:tc>
                <a:tc>
                  <a:txBody>
                    <a:bodyPr/>
                    <a:lstStyle/>
                    <a:p>
                      <a:pPr algn="ctr"/>
                      <a:r>
                        <a:rPr lang="it-IT" sz="1050">
                          <a:solidFill>
                            <a:schemeClr val="tx1"/>
                          </a:solidFill>
                        </a:rPr>
                        <a:t>COST STANDAR CU TVA RECUPERABIL</a:t>
                      </a:r>
                      <a:r>
                        <a:rPr lang="ro-RO" sz="1050">
                          <a:solidFill>
                            <a:schemeClr val="tx1"/>
                          </a:solidFill>
                        </a:rPr>
                        <a:t> </a:t>
                      </a:r>
                      <a:r>
                        <a:rPr lang="it-IT" sz="1050">
                          <a:solidFill>
                            <a:schemeClr val="tx1"/>
                          </a:solidFill>
                        </a:rPr>
                        <a:t>(EURO/100 M)</a:t>
                      </a:r>
                    </a:p>
                  </a:txBody>
                  <a:tcPr anchor="ctr"/>
                </a:tc>
                <a:extLst>
                  <a:ext uri="{0D108BD9-81ED-4DB2-BD59-A6C34878D82A}">
                    <a16:rowId xmlns:a16="http://schemas.microsoft.com/office/drawing/2014/main" val="3020144141"/>
                  </a:ext>
                </a:extLst>
              </a:tr>
              <a:tr h="370840">
                <a:tc>
                  <a:txBody>
                    <a:bodyPr/>
                    <a:lstStyle/>
                    <a:p>
                      <a:pPr algn="ctr"/>
                      <a:r>
                        <a:rPr lang="ro-RO" sz="1050">
                          <a:solidFill>
                            <a:schemeClr val="tx1"/>
                          </a:solidFill>
                        </a:rPr>
                        <a:t>TRUP PADURE</a:t>
                      </a:r>
                      <a:endParaRPr lang="en-GB" sz="1050">
                        <a:solidFill>
                          <a:schemeClr val="tx1"/>
                        </a:solidFill>
                      </a:endParaRPr>
                    </a:p>
                  </a:txBody>
                  <a:tcPr anchor="ctr"/>
                </a:tc>
                <a:tc>
                  <a:txBody>
                    <a:bodyPr/>
                    <a:lstStyle/>
                    <a:p>
                      <a:pPr algn="ctr"/>
                      <a:r>
                        <a:rPr lang="ro-RO" sz="1050">
                          <a:solidFill>
                            <a:schemeClr val="tx1"/>
                          </a:solidFill>
                        </a:rPr>
                        <a:t>TOATE</a:t>
                      </a:r>
                      <a:endParaRPr lang="en-GB" sz="1050">
                        <a:solidFill>
                          <a:schemeClr val="tx1"/>
                        </a:solidFill>
                      </a:endParaRPr>
                    </a:p>
                  </a:txBody>
                  <a:tcPr anchor="ctr"/>
                </a:tc>
                <a:tc>
                  <a:txBody>
                    <a:bodyPr/>
                    <a:lstStyle/>
                    <a:p>
                      <a:pPr algn="ctr"/>
                      <a:r>
                        <a:rPr lang="ro-RO" sz="1050">
                          <a:solidFill>
                            <a:schemeClr val="tx1"/>
                          </a:solidFill>
                        </a:rPr>
                        <a:t>TOATE</a:t>
                      </a:r>
                      <a:endParaRPr lang="en-GB" sz="1050">
                        <a:solidFill>
                          <a:schemeClr val="tx1"/>
                        </a:solidFill>
                      </a:endParaRPr>
                    </a:p>
                  </a:txBody>
                  <a:tcPr anchor="ctr"/>
                </a:tc>
                <a:tc>
                  <a:txBody>
                    <a:bodyPr/>
                    <a:lstStyle/>
                    <a:p>
                      <a:pPr algn="ctr"/>
                      <a:r>
                        <a:rPr lang="ro-RO" sz="1050">
                          <a:solidFill>
                            <a:schemeClr val="tx1"/>
                          </a:solidFill>
                        </a:rPr>
                        <a:t>3448</a:t>
                      </a:r>
                      <a:endParaRPr lang="en-GB" sz="1050">
                        <a:solidFill>
                          <a:schemeClr val="tx1"/>
                        </a:solidFill>
                      </a:endParaRPr>
                    </a:p>
                  </a:txBody>
                  <a:tcPr anchor="ctr"/>
                </a:tc>
                <a:tc>
                  <a:txBody>
                    <a:bodyPr/>
                    <a:lstStyle/>
                    <a:p>
                      <a:pPr algn="ctr"/>
                      <a:r>
                        <a:rPr lang="ro-RO" sz="1050">
                          <a:solidFill>
                            <a:schemeClr val="tx1"/>
                          </a:solidFill>
                        </a:rPr>
                        <a:t>2898</a:t>
                      </a:r>
                      <a:endParaRPr lang="en-GB" sz="1050">
                        <a:solidFill>
                          <a:schemeClr val="tx1"/>
                        </a:solidFill>
                      </a:endParaRPr>
                    </a:p>
                  </a:txBody>
                  <a:tcPr anchor="ctr"/>
                </a:tc>
                <a:extLst>
                  <a:ext uri="{0D108BD9-81ED-4DB2-BD59-A6C34878D82A}">
                    <a16:rowId xmlns:a16="http://schemas.microsoft.com/office/drawing/2014/main" val="798264000"/>
                  </a:ext>
                </a:extLst>
              </a:tr>
            </a:tbl>
          </a:graphicData>
        </a:graphic>
      </p:graphicFrame>
    </p:spTree>
    <p:extLst>
      <p:ext uri="{BB962C8B-B14F-4D97-AF65-F5344CB8AC3E}">
        <p14:creationId xmlns:p14="http://schemas.microsoft.com/office/powerpoint/2010/main" val="121811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sp>
        <p:nvSpPr>
          <p:cNvPr id="20" name="Subtitle 19">
            <a:extLst>
              <a:ext uri="{FF2B5EF4-FFF2-40B4-BE49-F238E27FC236}">
                <a16:creationId xmlns:a16="http://schemas.microsoft.com/office/drawing/2014/main" id="{3ED03E93-0EBA-02E7-5505-95A59D2FEAF3}"/>
              </a:ext>
            </a:extLst>
          </p:cNvPr>
          <p:cNvSpPr>
            <a:spLocks noGrp="1"/>
          </p:cNvSpPr>
          <p:nvPr>
            <p:ph type="subTitle" idx="7"/>
          </p:nvPr>
        </p:nvSpPr>
        <p:spPr>
          <a:xfrm>
            <a:off x="789905" y="184597"/>
            <a:ext cx="7187297" cy="4570282"/>
          </a:xfrm>
        </p:spPr>
        <p:txBody>
          <a:bodyPr/>
          <a:lstStyle/>
          <a:p>
            <a:pPr marL="482600" indent="-342900" algn="l">
              <a:buFont typeface="+mj-lt"/>
              <a:buAutoNum type="arabicPeriod" startAt="2"/>
            </a:pPr>
            <a:endParaRPr lang="ro-RO"/>
          </a:p>
          <a:p>
            <a:pPr marL="482600" indent="-342900" algn="l">
              <a:buFont typeface="+mj-lt"/>
              <a:buAutoNum type="arabicPeriod" startAt="4"/>
            </a:pPr>
            <a:r>
              <a:rPr lang="ro-RO"/>
              <a:t>Valoarea costului standard pentru intretinerea plantatiilor in anul 1</a:t>
            </a:r>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482600" indent="-342900" algn="l">
              <a:buFont typeface="+mj-lt"/>
              <a:buAutoNum type="arabicPeriod" startAt="4"/>
            </a:pPr>
            <a:endParaRPr lang="ro-RO"/>
          </a:p>
          <a:p>
            <a:pPr marL="139700" indent="0" algn="l"/>
            <a:endParaRPr lang="ro-RO"/>
          </a:p>
          <a:p>
            <a:pPr marL="139700" indent="0" algn="l"/>
            <a:endParaRPr lang="ro-RO"/>
          </a:p>
          <a:p>
            <a:pPr marL="139700" indent="0" algn="l"/>
            <a:endParaRPr lang="en-GB"/>
          </a:p>
        </p:txBody>
      </p:sp>
      <p:graphicFrame>
        <p:nvGraphicFramePr>
          <p:cNvPr id="4" name="Table 4">
            <a:extLst>
              <a:ext uri="{FF2B5EF4-FFF2-40B4-BE49-F238E27FC236}">
                <a16:creationId xmlns:a16="http://schemas.microsoft.com/office/drawing/2014/main" id="{B52528D4-0BA4-BEC0-C202-095F12B3028B}"/>
              </a:ext>
            </a:extLst>
          </p:cNvPr>
          <p:cNvGraphicFramePr>
            <a:graphicFrameLocks noGrp="1"/>
          </p:cNvGraphicFramePr>
          <p:nvPr>
            <p:extLst>
              <p:ext uri="{D42A27DB-BD31-4B8C-83A1-F6EECF244321}">
                <p14:modId xmlns:p14="http://schemas.microsoft.com/office/powerpoint/2010/main" val="2556046581"/>
              </p:ext>
            </p:extLst>
          </p:nvPr>
        </p:nvGraphicFramePr>
        <p:xfrm>
          <a:off x="724583" y="986265"/>
          <a:ext cx="7771243" cy="2593718"/>
        </p:xfrm>
        <a:graphic>
          <a:graphicData uri="http://schemas.openxmlformats.org/drawingml/2006/table">
            <a:tbl>
              <a:tblPr firstRow="1" bandRow="1">
                <a:tableStyleId>{7212811F-FE74-4B97-BB95-3AB122401E94}</a:tableStyleId>
              </a:tblPr>
              <a:tblGrid>
                <a:gridCol w="1085937">
                  <a:extLst>
                    <a:ext uri="{9D8B030D-6E8A-4147-A177-3AD203B41FA5}">
                      <a16:colId xmlns:a16="http://schemas.microsoft.com/office/drawing/2014/main" val="2977948874"/>
                    </a:ext>
                  </a:extLst>
                </a:gridCol>
                <a:gridCol w="907422">
                  <a:extLst>
                    <a:ext uri="{9D8B030D-6E8A-4147-A177-3AD203B41FA5}">
                      <a16:colId xmlns:a16="http://schemas.microsoft.com/office/drawing/2014/main" val="2655800549"/>
                    </a:ext>
                  </a:extLst>
                </a:gridCol>
                <a:gridCol w="1687081">
                  <a:extLst>
                    <a:ext uri="{9D8B030D-6E8A-4147-A177-3AD203B41FA5}">
                      <a16:colId xmlns:a16="http://schemas.microsoft.com/office/drawing/2014/main" val="1958180382"/>
                    </a:ext>
                  </a:extLst>
                </a:gridCol>
                <a:gridCol w="2099144">
                  <a:extLst>
                    <a:ext uri="{9D8B030D-6E8A-4147-A177-3AD203B41FA5}">
                      <a16:colId xmlns:a16="http://schemas.microsoft.com/office/drawing/2014/main" val="2603005868"/>
                    </a:ext>
                  </a:extLst>
                </a:gridCol>
                <a:gridCol w="1991659">
                  <a:extLst>
                    <a:ext uri="{9D8B030D-6E8A-4147-A177-3AD203B41FA5}">
                      <a16:colId xmlns:a16="http://schemas.microsoft.com/office/drawing/2014/main" val="1373590828"/>
                    </a:ext>
                  </a:extLst>
                </a:gridCol>
              </a:tblGrid>
              <a:tr h="354126">
                <a:tc>
                  <a:txBody>
                    <a:bodyPr/>
                    <a:lstStyle/>
                    <a:p>
                      <a:pPr algn="ctr"/>
                      <a:r>
                        <a:rPr lang="ro-RO" sz="1050">
                          <a:solidFill>
                            <a:schemeClr val="tx1"/>
                          </a:solidFill>
                        </a:rPr>
                        <a:t>TIPUL DE PLANTATIE</a:t>
                      </a:r>
                      <a:endParaRPr lang="en-GB" sz="1050">
                        <a:solidFill>
                          <a:schemeClr val="tx1"/>
                        </a:solidFill>
                      </a:endParaRPr>
                    </a:p>
                  </a:txBody>
                  <a:tcPr anchor="ctr"/>
                </a:tc>
                <a:tc>
                  <a:txBody>
                    <a:bodyPr/>
                    <a:lstStyle/>
                    <a:p>
                      <a:pPr algn="ctr"/>
                      <a:r>
                        <a:rPr lang="ro-RO" sz="1050">
                          <a:solidFill>
                            <a:schemeClr val="tx1"/>
                          </a:solidFill>
                        </a:rPr>
                        <a:t>UNITATEA DE RELIEF</a:t>
                      </a:r>
                      <a:endParaRPr lang="en-GB" sz="1050">
                        <a:solidFill>
                          <a:schemeClr val="tx1"/>
                        </a:solidFill>
                      </a:endParaRPr>
                    </a:p>
                  </a:txBody>
                  <a:tcPr anchor="ctr"/>
                </a:tc>
                <a:tc>
                  <a:txBody>
                    <a:bodyPr/>
                    <a:lstStyle/>
                    <a:p>
                      <a:pPr algn="ctr"/>
                      <a:r>
                        <a:rPr lang="ro-RO" sz="1050">
                          <a:solidFill>
                            <a:schemeClr val="tx1"/>
                          </a:solidFill>
                        </a:rPr>
                        <a:t>SPECIA DE BAZA</a:t>
                      </a:r>
                      <a:endParaRPr lang="en-GB" sz="1050">
                        <a:solidFill>
                          <a:schemeClr val="tx1"/>
                        </a:solidFill>
                      </a:endParaRPr>
                    </a:p>
                  </a:txBody>
                  <a:tcPr anchor="ctr"/>
                </a:tc>
                <a:tc>
                  <a:txBody>
                    <a:bodyPr/>
                    <a:lstStyle/>
                    <a:p>
                      <a:pPr algn="ctr"/>
                      <a:r>
                        <a:rPr lang="ro-RO" sz="1050">
                          <a:solidFill>
                            <a:schemeClr val="tx1"/>
                          </a:solidFill>
                        </a:rPr>
                        <a:t>COST STANDAR CU TVA NERECUPERABIL(EURO/HA)</a:t>
                      </a:r>
                      <a:endParaRPr lang="en-GB" sz="1050">
                        <a:solidFill>
                          <a:schemeClr val="tx1"/>
                        </a:solidFill>
                      </a:endParaRPr>
                    </a:p>
                  </a:txBody>
                  <a:tcPr anchor="ctr"/>
                </a:tc>
                <a:tc>
                  <a:txBody>
                    <a:bodyPr/>
                    <a:lstStyle/>
                    <a:p>
                      <a:pPr algn="ctr"/>
                      <a:r>
                        <a:rPr lang="it-IT" sz="1050">
                          <a:solidFill>
                            <a:schemeClr val="tx1"/>
                          </a:solidFill>
                        </a:rPr>
                        <a:t>COST STANDAR CU TVA REC</a:t>
                      </a:r>
                      <a:r>
                        <a:rPr lang="ro-RO" sz="1050">
                          <a:solidFill>
                            <a:schemeClr val="tx1"/>
                          </a:solidFill>
                        </a:rPr>
                        <a:t>UPERABIL</a:t>
                      </a:r>
                      <a:r>
                        <a:rPr lang="it-IT" sz="1050">
                          <a:solidFill>
                            <a:schemeClr val="tx1"/>
                          </a:solidFill>
                        </a:rPr>
                        <a:t>(EURO/HA)</a:t>
                      </a:r>
                    </a:p>
                  </a:txBody>
                  <a:tcPr anchor="ctr"/>
                </a:tc>
                <a:extLst>
                  <a:ext uri="{0D108BD9-81ED-4DB2-BD59-A6C34878D82A}">
                    <a16:rowId xmlns:a16="http://schemas.microsoft.com/office/drawing/2014/main" val="3999456820"/>
                  </a:ext>
                </a:extLst>
              </a:tr>
              <a:tr h="354126">
                <a:tc rowSpan="4">
                  <a:txBody>
                    <a:bodyPr/>
                    <a:lstStyle/>
                    <a:p>
                      <a:pPr algn="ctr"/>
                      <a:r>
                        <a:rPr lang="ro-RO" sz="1050">
                          <a:solidFill>
                            <a:schemeClr val="tx1"/>
                          </a:solidFill>
                        </a:rPr>
                        <a:t>TRUP PADURE</a:t>
                      </a:r>
                      <a:endParaRPr lang="en-GB" sz="1050">
                        <a:solidFill>
                          <a:schemeClr val="tx1"/>
                        </a:solidFill>
                      </a:endParaRPr>
                    </a:p>
                  </a:txBody>
                  <a:tcPr anchor="ctr"/>
                </a:tc>
                <a:tc rowSpan="2">
                  <a:txBody>
                    <a:bodyPr/>
                    <a:lstStyle/>
                    <a:p>
                      <a:pPr algn="ctr"/>
                      <a:r>
                        <a:rPr lang="ro-RO" sz="1050">
                          <a:solidFill>
                            <a:schemeClr val="tx1"/>
                          </a:solidFill>
                        </a:rPr>
                        <a:t>CAMPIE</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2410</a:t>
                      </a:r>
                      <a:endParaRPr lang="en-GB" sz="1050">
                        <a:solidFill>
                          <a:schemeClr val="tx1"/>
                        </a:solidFill>
                      </a:endParaRPr>
                    </a:p>
                  </a:txBody>
                  <a:tcPr anchor="ctr"/>
                </a:tc>
                <a:tc>
                  <a:txBody>
                    <a:bodyPr/>
                    <a:lstStyle/>
                    <a:p>
                      <a:pPr algn="ctr"/>
                      <a:r>
                        <a:rPr lang="ro-RO" sz="1050">
                          <a:solidFill>
                            <a:schemeClr val="tx1"/>
                          </a:solidFill>
                        </a:rPr>
                        <a:t>2025</a:t>
                      </a:r>
                      <a:endParaRPr lang="en-GB" sz="1050">
                        <a:solidFill>
                          <a:schemeClr val="tx1"/>
                        </a:solidFill>
                      </a:endParaRPr>
                    </a:p>
                  </a:txBody>
                  <a:tcPr anchor="ctr"/>
                </a:tc>
                <a:extLst>
                  <a:ext uri="{0D108BD9-81ED-4DB2-BD59-A6C34878D82A}">
                    <a16:rowId xmlns:a16="http://schemas.microsoft.com/office/drawing/2014/main" val="1099436440"/>
                  </a:ext>
                </a:extLst>
              </a:tr>
              <a:tr h="216410">
                <a:tc vMerge="1">
                  <a:txBody>
                    <a:bodyPr/>
                    <a:lstStyle/>
                    <a:p>
                      <a:endParaRPr lang="en-GB"/>
                    </a:p>
                  </a:txBody>
                  <a:tcPr/>
                </a:tc>
                <a:tc vMerge="1">
                  <a:txBody>
                    <a:bodyPr/>
                    <a:lstStyle/>
                    <a:p>
                      <a:endParaRPr lang="en-GB"/>
                    </a:p>
                  </a:txBody>
                  <a:tcPr/>
                </a:tc>
                <a:tc>
                  <a:txBody>
                    <a:bodyPr/>
                    <a:lstStyle/>
                    <a:p>
                      <a:pPr algn="ctr"/>
                      <a:r>
                        <a:rPr lang="ro-RO" sz="1050">
                          <a:solidFill>
                            <a:schemeClr val="tx1"/>
                          </a:solidFill>
                        </a:rPr>
                        <a:t>SALCAM</a:t>
                      </a:r>
                      <a:endParaRPr lang="en-GB" sz="1050">
                        <a:solidFill>
                          <a:schemeClr val="tx1"/>
                        </a:solidFill>
                      </a:endParaRPr>
                    </a:p>
                  </a:txBody>
                  <a:tcPr anchor="ctr"/>
                </a:tc>
                <a:tc>
                  <a:txBody>
                    <a:bodyPr/>
                    <a:lstStyle/>
                    <a:p>
                      <a:pPr algn="ctr"/>
                      <a:r>
                        <a:rPr lang="ro-RO" sz="1050">
                          <a:solidFill>
                            <a:schemeClr val="tx1"/>
                          </a:solidFill>
                        </a:rPr>
                        <a:t>2409</a:t>
                      </a:r>
                      <a:endParaRPr lang="en-GB" sz="1050">
                        <a:solidFill>
                          <a:schemeClr val="tx1"/>
                        </a:solidFill>
                      </a:endParaRPr>
                    </a:p>
                  </a:txBody>
                  <a:tcPr anchor="ctr"/>
                </a:tc>
                <a:tc>
                  <a:txBody>
                    <a:bodyPr/>
                    <a:lstStyle/>
                    <a:p>
                      <a:pPr algn="ctr"/>
                      <a:r>
                        <a:rPr lang="ro-RO" sz="1050">
                          <a:solidFill>
                            <a:schemeClr val="tx1"/>
                          </a:solidFill>
                        </a:rPr>
                        <a:t>2024</a:t>
                      </a:r>
                      <a:endParaRPr lang="en-GB" sz="1050">
                        <a:solidFill>
                          <a:schemeClr val="tx1"/>
                        </a:solidFill>
                      </a:endParaRPr>
                    </a:p>
                  </a:txBody>
                  <a:tcPr anchor="ctr"/>
                </a:tc>
                <a:extLst>
                  <a:ext uri="{0D108BD9-81ED-4DB2-BD59-A6C34878D82A}">
                    <a16:rowId xmlns:a16="http://schemas.microsoft.com/office/drawing/2014/main" val="106806714"/>
                  </a:ext>
                </a:extLst>
              </a:tr>
              <a:tr h="354126">
                <a:tc vMerge="1">
                  <a:txBody>
                    <a:bodyPr/>
                    <a:lstStyle/>
                    <a:p>
                      <a:endParaRPr lang="en-GB"/>
                    </a:p>
                  </a:txBody>
                  <a:tcPr/>
                </a:tc>
                <a:tc>
                  <a:txBody>
                    <a:bodyPr/>
                    <a:lstStyle/>
                    <a:p>
                      <a:pPr algn="ctr"/>
                      <a:r>
                        <a:rPr lang="ro-RO" sz="1050">
                          <a:solidFill>
                            <a:schemeClr val="tx1"/>
                          </a:solidFill>
                        </a:rPr>
                        <a:t>DEAL</a:t>
                      </a:r>
                      <a:endParaRPr lang="en-GB" sz="1050">
                        <a:solidFill>
                          <a:schemeClr val="tx1"/>
                        </a:solidFill>
                      </a:endParaRP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2933</a:t>
                      </a:r>
                      <a:endParaRPr lang="en-GB" sz="1050">
                        <a:solidFill>
                          <a:schemeClr val="tx1"/>
                        </a:solidFill>
                      </a:endParaRPr>
                    </a:p>
                  </a:txBody>
                  <a:tcPr anchor="ctr"/>
                </a:tc>
                <a:tc>
                  <a:txBody>
                    <a:bodyPr/>
                    <a:lstStyle/>
                    <a:p>
                      <a:pPr algn="ctr"/>
                      <a:r>
                        <a:rPr lang="ro-RO" sz="1050">
                          <a:solidFill>
                            <a:schemeClr val="tx1"/>
                          </a:solidFill>
                        </a:rPr>
                        <a:t>2465</a:t>
                      </a:r>
                      <a:endParaRPr lang="en-GB" sz="1050">
                        <a:solidFill>
                          <a:schemeClr val="tx1"/>
                        </a:solidFill>
                      </a:endParaRPr>
                    </a:p>
                  </a:txBody>
                  <a:tcPr anchor="ctr"/>
                </a:tc>
                <a:extLst>
                  <a:ext uri="{0D108BD9-81ED-4DB2-BD59-A6C34878D82A}">
                    <a16:rowId xmlns:a16="http://schemas.microsoft.com/office/drawing/2014/main" val="4249407887"/>
                  </a:ext>
                </a:extLst>
              </a:tr>
              <a:tr h="216410">
                <a:tc vMerge="1">
                  <a:txBody>
                    <a:bodyPr/>
                    <a:lstStyle/>
                    <a:p>
                      <a:endParaRPr lang="en-GB"/>
                    </a:p>
                  </a:txBody>
                  <a:tcPr/>
                </a:tc>
                <a:tc>
                  <a:txBody>
                    <a:bodyPr/>
                    <a:lstStyle/>
                    <a:p>
                      <a:pPr algn="ctr"/>
                      <a:r>
                        <a:rPr lang="ro-RO" sz="1050">
                          <a:solidFill>
                            <a:schemeClr val="tx1"/>
                          </a:solidFill>
                        </a:rPr>
                        <a:t>MUNTE</a:t>
                      </a:r>
                      <a:endParaRPr lang="en-GB" sz="1050">
                        <a:solidFill>
                          <a:schemeClr val="tx1"/>
                        </a:solidFill>
                      </a:endParaRPr>
                    </a:p>
                  </a:txBody>
                  <a:tcPr anchor="ctr"/>
                </a:tc>
                <a:tc>
                  <a:txBody>
                    <a:bodyPr/>
                    <a:lstStyle/>
                    <a:p>
                      <a:pPr algn="ctr"/>
                      <a:r>
                        <a:rPr lang="ro-RO" sz="1050">
                          <a:solidFill>
                            <a:schemeClr val="tx1"/>
                          </a:solidFill>
                        </a:rPr>
                        <a:t>RASINOASE/FAG</a:t>
                      </a:r>
                      <a:endParaRPr lang="en-GB" sz="1050">
                        <a:solidFill>
                          <a:schemeClr val="tx1"/>
                        </a:solidFill>
                      </a:endParaRPr>
                    </a:p>
                  </a:txBody>
                  <a:tcPr anchor="ctr"/>
                </a:tc>
                <a:tc>
                  <a:txBody>
                    <a:bodyPr/>
                    <a:lstStyle/>
                    <a:p>
                      <a:pPr algn="ctr"/>
                      <a:r>
                        <a:rPr lang="ro-RO" sz="1050">
                          <a:solidFill>
                            <a:schemeClr val="tx1"/>
                          </a:solidFill>
                        </a:rPr>
                        <a:t>1056</a:t>
                      </a:r>
                      <a:endParaRPr lang="en-GB" sz="1050">
                        <a:solidFill>
                          <a:schemeClr val="tx1"/>
                        </a:solidFill>
                      </a:endParaRPr>
                    </a:p>
                  </a:txBody>
                  <a:tcPr anchor="ctr"/>
                </a:tc>
                <a:tc>
                  <a:txBody>
                    <a:bodyPr/>
                    <a:lstStyle/>
                    <a:p>
                      <a:pPr algn="ctr"/>
                      <a:r>
                        <a:rPr lang="ro-RO" sz="1050">
                          <a:solidFill>
                            <a:schemeClr val="tx1"/>
                          </a:solidFill>
                        </a:rPr>
                        <a:t>887</a:t>
                      </a:r>
                      <a:endParaRPr lang="en-GB" sz="1050">
                        <a:solidFill>
                          <a:schemeClr val="tx1"/>
                        </a:solidFill>
                      </a:endParaRPr>
                    </a:p>
                  </a:txBody>
                  <a:tcPr anchor="ctr"/>
                </a:tc>
                <a:extLst>
                  <a:ext uri="{0D108BD9-81ED-4DB2-BD59-A6C34878D82A}">
                    <a16:rowId xmlns:a16="http://schemas.microsoft.com/office/drawing/2014/main" val="1406077771"/>
                  </a:ext>
                </a:extLst>
              </a:tr>
              <a:tr h="354126">
                <a:tc rowSpan="3">
                  <a:txBody>
                    <a:bodyPr/>
                    <a:lstStyle/>
                    <a:p>
                      <a:pPr algn="ctr"/>
                      <a:r>
                        <a:rPr lang="en-GB" sz="1050">
                          <a:solidFill>
                            <a:schemeClr val="tx1"/>
                          </a:solidFill>
                        </a:rPr>
                        <a:t>PERDEA DE PROTECTIE</a:t>
                      </a:r>
                    </a:p>
                    <a:p>
                      <a:pPr algn="ctr"/>
                      <a:endParaRPr lang="en-GB" sz="1050">
                        <a:solidFill>
                          <a:schemeClr val="tx1"/>
                        </a:solidFill>
                      </a:endParaRPr>
                    </a:p>
                  </a:txBody>
                  <a:tcPr anchor="ctr"/>
                </a:tc>
                <a:tc rowSpan="2">
                  <a:txBody>
                    <a:bodyPr/>
                    <a:lstStyle/>
                    <a:p>
                      <a:pPr algn="ctr"/>
                      <a:r>
                        <a:rPr lang="ro-RO" sz="1050">
                          <a:solidFill>
                            <a:schemeClr val="tx1"/>
                          </a:solidFill>
                        </a:rPr>
                        <a:t>CAMPIE </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2410</a:t>
                      </a:r>
                      <a:endParaRPr lang="en-GB" sz="1050">
                        <a:solidFill>
                          <a:schemeClr val="tx1"/>
                        </a:solidFill>
                      </a:endParaRPr>
                    </a:p>
                  </a:txBody>
                  <a:tcPr anchor="ctr"/>
                </a:tc>
                <a:tc>
                  <a:txBody>
                    <a:bodyPr/>
                    <a:lstStyle/>
                    <a:p>
                      <a:pPr algn="ctr"/>
                      <a:r>
                        <a:rPr lang="ro-RO" sz="1050">
                          <a:solidFill>
                            <a:schemeClr val="tx1"/>
                          </a:solidFill>
                        </a:rPr>
                        <a:t>2025</a:t>
                      </a:r>
                      <a:endParaRPr lang="en-GB" sz="1050">
                        <a:solidFill>
                          <a:schemeClr val="tx1"/>
                        </a:solidFill>
                      </a:endParaRPr>
                    </a:p>
                  </a:txBody>
                  <a:tcPr anchor="ctr"/>
                </a:tc>
                <a:extLst>
                  <a:ext uri="{0D108BD9-81ED-4DB2-BD59-A6C34878D82A}">
                    <a16:rowId xmlns:a16="http://schemas.microsoft.com/office/drawing/2014/main" val="3096292913"/>
                  </a:ext>
                </a:extLst>
              </a:tr>
              <a:tr h="216410">
                <a:tc vMerge="1">
                  <a:txBody>
                    <a:bodyPr/>
                    <a:lstStyle/>
                    <a:p>
                      <a:endParaRPr lang="en-GB"/>
                    </a:p>
                  </a:txBody>
                  <a:tcPr/>
                </a:tc>
                <a:tc vMerge="1">
                  <a:txBody>
                    <a:bodyPr/>
                    <a:lstStyle/>
                    <a:p>
                      <a:endParaRPr lang="en-GB"/>
                    </a:p>
                  </a:txBody>
                  <a:tcPr/>
                </a:tc>
                <a:tc>
                  <a:txBody>
                    <a:bodyPr/>
                    <a:lstStyle/>
                    <a:p>
                      <a:pPr algn="ctr"/>
                      <a:r>
                        <a:rPr lang="ro-RO" sz="1050">
                          <a:solidFill>
                            <a:schemeClr val="tx1"/>
                          </a:solidFill>
                        </a:rPr>
                        <a:t>SALCAM</a:t>
                      </a:r>
                      <a:endParaRPr lang="en-GB" sz="1050">
                        <a:solidFill>
                          <a:schemeClr val="tx1"/>
                        </a:solidFill>
                      </a:endParaRPr>
                    </a:p>
                  </a:txBody>
                  <a:tcPr anchor="ctr"/>
                </a:tc>
                <a:tc>
                  <a:txBody>
                    <a:bodyPr/>
                    <a:lstStyle/>
                    <a:p>
                      <a:pPr algn="ctr"/>
                      <a:r>
                        <a:rPr lang="ro-RO" sz="1050">
                          <a:solidFill>
                            <a:schemeClr val="tx1"/>
                          </a:solidFill>
                        </a:rPr>
                        <a:t>2409</a:t>
                      </a:r>
                      <a:endParaRPr lang="en-GB" sz="1050">
                        <a:solidFill>
                          <a:schemeClr val="tx1"/>
                        </a:solidFill>
                      </a:endParaRPr>
                    </a:p>
                  </a:txBody>
                  <a:tcPr anchor="ctr"/>
                </a:tc>
                <a:tc>
                  <a:txBody>
                    <a:bodyPr/>
                    <a:lstStyle/>
                    <a:p>
                      <a:pPr algn="ctr"/>
                      <a:r>
                        <a:rPr lang="ro-RO" sz="1050">
                          <a:solidFill>
                            <a:schemeClr val="tx1"/>
                          </a:solidFill>
                        </a:rPr>
                        <a:t>2024</a:t>
                      </a:r>
                      <a:endParaRPr lang="en-GB" sz="1050">
                        <a:solidFill>
                          <a:schemeClr val="tx1"/>
                        </a:solidFill>
                      </a:endParaRPr>
                    </a:p>
                  </a:txBody>
                  <a:tcPr anchor="ctr"/>
                </a:tc>
                <a:extLst>
                  <a:ext uri="{0D108BD9-81ED-4DB2-BD59-A6C34878D82A}">
                    <a16:rowId xmlns:a16="http://schemas.microsoft.com/office/drawing/2014/main" val="4025146852"/>
                  </a:ext>
                </a:extLst>
              </a:tr>
              <a:tr h="365480">
                <a:tc vMerge="1">
                  <a:txBody>
                    <a:bodyPr/>
                    <a:lstStyle/>
                    <a:p>
                      <a:endParaRPr lang="en-GB"/>
                    </a:p>
                  </a:txBody>
                  <a:tcPr/>
                </a:tc>
                <a:tc>
                  <a:txBody>
                    <a:bodyPr/>
                    <a:lstStyle/>
                    <a:p>
                      <a:pPr algn="ctr"/>
                      <a:r>
                        <a:rPr lang="en-GB" sz="1050">
                          <a:solidFill>
                            <a:schemeClr val="tx1"/>
                          </a:solidFill>
                        </a:rPr>
                        <a:t>DEAL</a:t>
                      </a: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2410</a:t>
                      </a:r>
                      <a:endParaRPr lang="en-GB" sz="1050">
                        <a:solidFill>
                          <a:schemeClr val="tx1"/>
                        </a:solidFill>
                      </a:endParaRPr>
                    </a:p>
                  </a:txBody>
                  <a:tcPr anchor="ctr"/>
                </a:tc>
                <a:tc>
                  <a:txBody>
                    <a:bodyPr/>
                    <a:lstStyle/>
                    <a:p>
                      <a:pPr algn="ctr"/>
                      <a:r>
                        <a:rPr lang="ro-RO" sz="1050">
                          <a:solidFill>
                            <a:schemeClr val="tx1"/>
                          </a:solidFill>
                        </a:rPr>
                        <a:t>2025</a:t>
                      </a:r>
                      <a:endParaRPr lang="en-GB" sz="1050">
                        <a:solidFill>
                          <a:schemeClr val="tx1"/>
                        </a:solidFill>
                      </a:endParaRPr>
                    </a:p>
                  </a:txBody>
                  <a:tcPr anchor="ctr"/>
                </a:tc>
                <a:extLst>
                  <a:ext uri="{0D108BD9-81ED-4DB2-BD59-A6C34878D82A}">
                    <a16:rowId xmlns:a16="http://schemas.microsoft.com/office/drawing/2014/main" val="1490833008"/>
                  </a:ext>
                </a:extLst>
              </a:tr>
            </a:tbl>
          </a:graphicData>
        </a:graphic>
      </p:graphicFrame>
    </p:spTree>
    <p:extLst>
      <p:ext uri="{BB962C8B-B14F-4D97-AF65-F5344CB8AC3E}">
        <p14:creationId xmlns:p14="http://schemas.microsoft.com/office/powerpoint/2010/main" val="818330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sp>
        <p:nvSpPr>
          <p:cNvPr id="20" name="Subtitle 19">
            <a:extLst>
              <a:ext uri="{FF2B5EF4-FFF2-40B4-BE49-F238E27FC236}">
                <a16:creationId xmlns:a16="http://schemas.microsoft.com/office/drawing/2014/main" id="{3ED03E93-0EBA-02E7-5505-95A59D2FEAF3}"/>
              </a:ext>
            </a:extLst>
          </p:cNvPr>
          <p:cNvSpPr>
            <a:spLocks noGrp="1"/>
          </p:cNvSpPr>
          <p:nvPr>
            <p:ph type="subTitle" idx="7"/>
          </p:nvPr>
        </p:nvSpPr>
        <p:spPr>
          <a:xfrm>
            <a:off x="789905" y="19846"/>
            <a:ext cx="7187297" cy="4735033"/>
          </a:xfrm>
        </p:spPr>
        <p:txBody>
          <a:bodyPr/>
          <a:lstStyle/>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5"/>
            </a:pPr>
            <a:r>
              <a:rPr lang="ro-RO"/>
              <a:t>Valoarea costului standard pentru intretinerea plantatiilor in anul 2</a:t>
            </a:r>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139700" indent="0" algn="l"/>
            <a:endParaRPr lang="ro-RO"/>
          </a:p>
          <a:p>
            <a:pPr marL="139700" indent="0" algn="l"/>
            <a:endParaRPr lang="ro-RO"/>
          </a:p>
          <a:p>
            <a:pPr marL="139700" indent="0" algn="l"/>
            <a:endParaRPr lang="en-GB"/>
          </a:p>
        </p:txBody>
      </p:sp>
      <p:graphicFrame>
        <p:nvGraphicFramePr>
          <p:cNvPr id="4" name="Table 4">
            <a:extLst>
              <a:ext uri="{FF2B5EF4-FFF2-40B4-BE49-F238E27FC236}">
                <a16:creationId xmlns:a16="http://schemas.microsoft.com/office/drawing/2014/main" id="{B52528D4-0BA4-BEC0-C202-095F12B3028B}"/>
              </a:ext>
            </a:extLst>
          </p:cNvPr>
          <p:cNvGraphicFramePr>
            <a:graphicFrameLocks noGrp="1"/>
          </p:cNvGraphicFramePr>
          <p:nvPr>
            <p:extLst>
              <p:ext uri="{D42A27DB-BD31-4B8C-83A1-F6EECF244321}">
                <p14:modId xmlns:p14="http://schemas.microsoft.com/office/powerpoint/2010/main" val="3418865627"/>
              </p:ext>
            </p:extLst>
          </p:nvPr>
        </p:nvGraphicFramePr>
        <p:xfrm>
          <a:off x="724583" y="986265"/>
          <a:ext cx="7771243" cy="2593718"/>
        </p:xfrm>
        <a:graphic>
          <a:graphicData uri="http://schemas.openxmlformats.org/drawingml/2006/table">
            <a:tbl>
              <a:tblPr firstRow="1" bandRow="1">
                <a:tableStyleId>{7212811F-FE74-4B97-BB95-3AB122401E94}</a:tableStyleId>
              </a:tblPr>
              <a:tblGrid>
                <a:gridCol w="1085937">
                  <a:extLst>
                    <a:ext uri="{9D8B030D-6E8A-4147-A177-3AD203B41FA5}">
                      <a16:colId xmlns:a16="http://schemas.microsoft.com/office/drawing/2014/main" val="2977948874"/>
                    </a:ext>
                  </a:extLst>
                </a:gridCol>
                <a:gridCol w="907422">
                  <a:extLst>
                    <a:ext uri="{9D8B030D-6E8A-4147-A177-3AD203B41FA5}">
                      <a16:colId xmlns:a16="http://schemas.microsoft.com/office/drawing/2014/main" val="2655800549"/>
                    </a:ext>
                  </a:extLst>
                </a:gridCol>
                <a:gridCol w="1687081">
                  <a:extLst>
                    <a:ext uri="{9D8B030D-6E8A-4147-A177-3AD203B41FA5}">
                      <a16:colId xmlns:a16="http://schemas.microsoft.com/office/drawing/2014/main" val="1958180382"/>
                    </a:ext>
                  </a:extLst>
                </a:gridCol>
                <a:gridCol w="2099144">
                  <a:extLst>
                    <a:ext uri="{9D8B030D-6E8A-4147-A177-3AD203B41FA5}">
                      <a16:colId xmlns:a16="http://schemas.microsoft.com/office/drawing/2014/main" val="2603005868"/>
                    </a:ext>
                  </a:extLst>
                </a:gridCol>
                <a:gridCol w="1991659">
                  <a:extLst>
                    <a:ext uri="{9D8B030D-6E8A-4147-A177-3AD203B41FA5}">
                      <a16:colId xmlns:a16="http://schemas.microsoft.com/office/drawing/2014/main" val="1373590828"/>
                    </a:ext>
                  </a:extLst>
                </a:gridCol>
              </a:tblGrid>
              <a:tr h="354126">
                <a:tc>
                  <a:txBody>
                    <a:bodyPr/>
                    <a:lstStyle/>
                    <a:p>
                      <a:pPr algn="ctr"/>
                      <a:r>
                        <a:rPr lang="ro-RO" sz="1050">
                          <a:solidFill>
                            <a:schemeClr val="tx1"/>
                          </a:solidFill>
                        </a:rPr>
                        <a:t>TIPUL DE PLANTATIE</a:t>
                      </a:r>
                      <a:endParaRPr lang="en-GB" sz="1050">
                        <a:solidFill>
                          <a:schemeClr val="tx1"/>
                        </a:solidFill>
                      </a:endParaRPr>
                    </a:p>
                  </a:txBody>
                  <a:tcPr anchor="ctr"/>
                </a:tc>
                <a:tc>
                  <a:txBody>
                    <a:bodyPr/>
                    <a:lstStyle/>
                    <a:p>
                      <a:pPr algn="ctr"/>
                      <a:r>
                        <a:rPr lang="ro-RO" sz="1050">
                          <a:solidFill>
                            <a:schemeClr val="tx1"/>
                          </a:solidFill>
                        </a:rPr>
                        <a:t>UNITATEA DE RELIEF</a:t>
                      </a:r>
                      <a:endParaRPr lang="en-GB" sz="1050">
                        <a:solidFill>
                          <a:schemeClr val="tx1"/>
                        </a:solidFill>
                      </a:endParaRPr>
                    </a:p>
                  </a:txBody>
                  <a:tcPr anchor="ctr"/>
                </a:tc>
                <a:tc>
                  <a:txBody>
                    <a:bodyPr/>
                    <a:lstStyle/>
                    <a:p>
                      <a:pPr algn="ctr"/>
                      <a:r>
                        <a:rPr lang="ro-RO" sz="1050">
                          <a:solidFill>
                            <a:schemeClr val="tx1"/>
                          </a:solidFill>
                        </a:rPr>
                        <a:t>SPECIA DE BAZA</a:t>
                      </a:r>
                      <a:endParaRPr lang="en-GB" sz="1050">
                        <a:solidFill>
                          <a:schemeClr val="tx1"/>
                        </a:solidFill>
                      </a:endParaRPr>
                    </a:p>
                  </a:txBody>
                  <a:tcPr anchor="ctr"/>
                </a:tc>
                <a:tc>
                  <a:txBody>
                    <a:bodyPr/>
                    <a:lstStyle/>
                    <a:p>
                      <a:pPr algn="ctr"/>
                      <a:r>
                        <a:rPr lang="ro-RO" sz="1050">
                          <a:solidFill>
                            <a:schemeClr val="tx1"/>
                          </a:solidFill>
                        </a:rPr>
                        <a:t>COST STANDAR CU TVA NERECUPERABIL(EURO/HA)</a:t>
                      </a:r>
                      <a:endParaRPr lang="en-GB" sz="1050">
                        <a:solidFill>
                          <a:schemeClr val="tx1"/>
                        </a:solidFill>
                      </a:endParaRPr>
                    </a:p>
                  </a:txBody>
                  <a:tcPr anchor="ctr"/>
                </a:tc>
                <a:tc>
                  <a:txBody>
                    <a:bodyPr/>
                    <a:lstStyle/>
                    <a:p>
                      <a:pPr algn="ctr"/>
                      <a:r>
                        <a:rPr lang="it-IT" sz="1050">
                          <a:solidFill>
                            <a:schemeClr val="tx1"/>
                          </a:solidFill>
                        </a:rPr>
                        <a:t>COST STANDAR CU TVA REC</a:t>
                      </a:r>
                      <a:r>
                        <a:rPr lang="ro-RO" sz="1050">
                          <a:solidFill>
                            <a:schemeClr val="tx1"/>
                          </a:solidFill>
                        </a:rPr>
                        <a:t>UPERABIL</a:t>
                      </a:r>
                      <a:r>
                        <a:rPr lang="it-IT" sz="1050">
                          <a:solidFill>
                            <a:schemeClr val="tx1"/>
                          </a:solidFill>
                        </a:rPr>
                        <a:t>(EURO/HA)</a:t>
                      </a:r>
                    </a:p>
                  </a:txBody>
                  <a:tcPr anchor="ctr"/>
                </a:tc>
                <a:extLst>
                  <a:ext uri="{0D108BD9-81ED-4DB2-BD59-A6C34878D82A}">
                    <a16:rowId xmlns:a16="http://schemas.microsoft.com/office/drawing/2014/main" val="3999456820"/>
                  </a:ext>
                </a:extLst>
              </a:tr>
              <a:tr h="354126">
                <a:tc rowSpan="4">
                  <a:txBody>
                    <a:bodyPr/>
                    <a:lstStyle/>
                    <a:p>
                      <a:pPr algn="ctr"/>
                      <a:r>
                        <a:rPr lang="ro-RO" sz="1050">
                          <a:solidFill>
                            <a:schemeClr val="tx1"/>
                          </a:solidFill>
                        </a:rPr>
                        <a:t>TRUP PADURE</a:t>
                      </a:r>
                      <a:endParaRPr lang="en-GB" sz="1050">
                        <a:solidFill>
                          <a:schemeClr val="tx1"/>
                        </a:solidFill>
                      </a:endParaRPr>
                    </a:p>
                  </a:txBody>
                  <a:tcPr anchor="ctr"/>
                </a:tc>
                <a:tc rowSpan="2">
                  <a:txBody>
                    <a:bodyPr/>
                    <a:lstStyle/>
                    <a:p>
                      <a:pPr algn="ctr"/>
                      <a:r>
                        <a:rPr lang="ro-RO" sz="1050">
                          <a:solidFill>
                            <a:schemeClr val="tx1"/>
                          </a:solidFill>
                        </a:rPr>
                        <a:t>CAMPIE</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4866</a:t>
                      </a:r>
                      <a:endParaRPr lang="en-GB" sz="1050">
                        <a:solidFill>
                          <a:schemeClr val="tx1"/>
                        </a:solidFill>
                      </a:endParaRPr>
                    </a:p>
                  </a:txBody>
                  <a:tcPr anchor="ctr"/>
                </a:tc>
                <a:tc>
                  <a:txBody>
                    <a:bodyPr/>
                    <a:lstStyle/>
                    <a:p>
                      <a:pPr algn="ctr"/>
                      <a:r>
                        <a:rPr lang="ro-RO" sz="1050">
                          <a:solidFill>
                            <a:schemeClr val="tx1"/>
                          </a:solidFill>
                        </a:rPr>
                        <a:t>4089</a:t>
                      </a:r>
                      <a:endParaRPr lang="en-GB" sz="1050">
                        <a:solidFill>
                          <a:schemeClr val="tx1"/>
                        </a:solidFill>
                      </a:endParaRPr>
                    </a:p>
                  </a:txBody>
                  <a:tcPr anchor="ctr"/>
                </a:tc>
                <a:extLst>
                  <a:ext uri="{0D108BD9-81ED-4DB2-BD59-A6C34878D82A}">
                    <a16:rowId xmlns:a16="http://schemas.microsoft.com/office/drawing/2014/main" val="1099436440"/>
                  </a:ext>
                </a:extLst>
              </a:tr>
              <a:tr h="216410">
                <a:tc vMerge="1">
                  <a:txBody>
                    <a:bodyPr/>
                    <a:lstStyle/>
                    <a:p>
                      <a:endParaRPr lang="en-GB"/>
                    </a:p>
                  </a:txBody>
                  <a:tcPr/>
                </a:tc>
                <a:tc vMerge="1">
                  <a:txBody>
                    <a:bodyPr/>
                    <a:lstStyle/>
                    <a:p>
                      <a:endParaRPr lang="en-GB"/>
                    </a:p>
                  </a:txBody>
                  <a:tcPr/>
                </a:tc>
                <a:tc>
                  <a:txBody>
                    <a:bodyPr/>
                    <a:lstStyle/>
                    <a:p>
                      <a:pPr algn="ctr"/>
                      <a:r>
                        <a:rPr lang="ro-RO" sz="1050">
                          <a:solidFill>
                            <a:schemeClr val="tx1"/>
                          </a:solidFill>
                        </a:rPr>
                        <a:t>SALCAM</a:t>
                      </a:r>
                      <a:endParaRPr lang="en-GB" sz="1050">
                        <a:solidFill>
                          <a:schemeClr val="tx1"/>
                        </a:solidFill>
                      </a:endParaRPr>
                    </a:p>
                  </a:txBody>
                  <a:tcPr anchor="ctr"/>
                </a:tc>
                <a:tc>
                  <a:txBody>
                    <a:bodyPr/>
                    <a:lstStyle/>
                    <a:p>
                      <a:pPr algn="ctr"/>
                      <a:r>
                        <a:rPr lang="ro-RO" sz="1050">
                          <a:solidFill>
                            <a:schemeClr val="tx1"/>
                          </a:solidFill>
                        </a:rPr>
                        <a:t>2749</a:t>
                      </a:r>
                      <a:endParaRPr lang="en-GB" sz="1050">
                        <a:solidFill>
                          <a:schemeClr val="tx1"/>
                        </a:solidFill>
                      </a:endParaRPr>
                    </a:p>
                  </a:txBody>
                  <a:tcPr anchor="ctr"/>
                </a:tc>
                <a:tc>
                  <a:txBody>
                    <a:bodyPr/>
                    <a:lstStyle/>
                    <a:p>
                      <a:pPr algn="ctr"/>
                      <a:r>
                        <a:rPr lang="ro-RO" sz="1050">
                          <a:solidFill>
                            <a:schemeClr val="tx1"/>
                          </a:solidFill>
                        </a:rPr>
                        <a:t>2310</a:t>
                      </a:r>
                      <a:endParaRPr lang="en-GB" sz="1050">
                        <a:solidFill>
                          <a:schemeClr val="tx1"/>
                        </a:solidFill>
                      </a:endParaRPr>
                    </a:p>
                  </a:txBody>
                  <a:tcPr anchor="ctr"/>
                </a:tc>
                <a:extLst>
                  <a:ext uri="{0D108BD9-81ED-4DB2-BD59-A6C34878D82A}">
                    <a16:rowId xmlns:a16="http://schemas.microsoft.com/office/drawing/2014/main" val="106806714"/>
                  </a:ext>
                </a:extLst>
              </a:tr>
              <a:tr h="354126">
                <a:tc vMerge="1">
                  <a:txBody>
                    <a:bodyPr/>
                    <a:lstStyle/>
                    <a:p>
                      <a:endParaRPr lang="en-GB"/>
                    </a:p>
                  </a:txBody>
                  <a:tcPr/>
                </a:tc>
                <a:tc>
                  <a:txBody>
                    <a:bodyPr/>
                    <a:lstStyle/>
                    <a:p>
                      <a:pPr algn="ctr"/>
                      <a:r>
                        <a:rPr lang="ro-RO" sz="1050">
                          <a:solidFill>
                            <a:schemeClr val="tx1"/>
                          </a:solidFill>
                        </a:rPr>
                        <a:t>DEAL</a:t>
                      </a:r>
                      <a:endParaRPr lang="en-GB" sz="1050">
                        <a:solidFill>
                          <a:schemeClr val="tx1"/>
                        </a:solidFill>
                      </a:endParaRP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3784</a:t>
                      </a:r>
                      <a:endParaRPr lang="en-GB" sz="1050">
                        <a:solidFill>
                          <a:schemeClr val="tx1"/>
                        </a:solidFill>
                      </a:endParaRPr>
                    </a:p>
                  </a:txBody>
                  <a:tcPr anchor="ctr"/>
                </a:tc>
                <a:tc>
                  <a:txBody>
                    <a:bodyPr/>
                    <a:lstStyle/>
                    <a:p>
                      <a:pPr algn="ctr"/>
                      <a:r>
                        <a:rPr lang="ro-RO" sz="1050">
                          <a:solidFill>
                            <a:schemeClr val="tx1"/>
                          </a:solidFill>
                        </a:rPr>
                        <a:t>3180</a:t>
                      </a:r>
                      <a:endParaRPr lang="en-GB" sz="1050">
                        <a:solidFill>
                          <a:schemeClr val="tx1"/>
                        </a:solidFill>
                      </a:endParaRPr>
                    </a:p>
                  </a:txBody>
                  <a:tcPr anchor="ctr"/>
                </a:tc>
                <a:extLst>
                  <a:ext uri="{0D108BD9-81ED-4DB2-BD59-A6C34878D82A}">
                    <a16:rowId xmlns:a16="http://schemas.microsoft.com/office/drawing/2014/main" val="4249407887"/>
                  </a:ext>
                </a:extLst>
              </a:tr>
              <a:tr h="216410">
                <a:tc vMerge="1">
                  <a:txBody>
                    <a:bodyPr/>
                    <a:lstStyle/>
                    <a:p>
                      <a:endParaRPr lang="en-GB"/>
                    </a:p>
                  </a:txBody>
                  <a:tcPr/>
                </a:tc>
                <a:tc>
                  <a:txBody>
                    <a:bodyPr/>
                    <a:lstStyle/>
                    <a:p>
                      <a:pPr algn="ctr"/>
                      <a:r>
                        <a:rPr lang="ro-RO" sz="1050">
                          <a:solidFill>
                            <a:schemeClr val="tx1"/>
                          </a:solidFill>
                        </a:rPr>
                        <a:t>MUNTE</a:t>
                      </a:r>
                      <a:endParaRPr lang="en-GB" sz="1050">
                        <a:solidFill>
                          <a:schemeClr val="tx1"/>
                        </a:solidFill>
                      </a:endParaRPr>
                    </a:p>
                  </a:txBody>
                  <a:tcPr anchor="ctr"/>
                </a:tc>
                <a:tc>
                  <a:txBody>
                    <a:bodyPr/>
                    <a:lstStyle/>
                    <a:p>
                      <a:pPr algn="ctr"/>
                      <a:r>
                        <a:rPr lang="ro-RO" sz="1050">
                          <a:solidFill>
                            <a:schemeClr val="tx1"/>
                          </a:solidFill>
                        </a:rPr>
                        <a:t>RASINOASE/FAG</a:t>
                      </a:r>
                      <a:endParaRPr lang="en-GB" sz="1050">
                        <a:solidFill>
                          <a:schemeClr val="tx1"/>
                        </a:solidFill>
                      </a:endParaRPr>
                    </a:p>
                  </a:txBody>
                  <a:tcPr anchor="ctr"/>
                </a:tc>
                <a:tc>
                  <a:txBody>
                    <a:bodyPr/>
                    <a:lstStyle/>
                    <a:p>
                      <a:pPr algn="ctr"/>
                      <a:r>
                        <a:rPr lang="ro-RO" sz="1050">
                          <a:solidFill>
                            <a:schemeClr val="tx1"/>
                          </a:solidFill>
                        </a:rPr>
                        <a:t>2636</a:t>
                      </a:r>
                      <a:endParaRPr lang="en-GB" sz="1050">
                        <a:solidFill>
                          <a:schemeClr val="tx1"/>
                        </a:solidFill>
                      </a:endParaRPr>
                    </a:p>
                  </a:txBody>
                  <a:tcPr anchor="ctr"/>
                </a:tc>
                <a:tc>
                  <a:txBody>
                    <a:bodyPr/>
                    <a:lstStyle/>
                    <a:p>
                      <a:pPr algn="ctr"/>
                      <a:r>
                        <a:rPr lang="ro-RO" sz="1050">
                          <a:solidFill>
                            <a:schemeClr val="tx1"/>
                          </a:solidFill>
                        </a:rPr>
                        <a:t>2215</a:t>
                      </a:r>
                      <a:endParaRPr lang="en-GB" sz="1050">
                        <a:solidFill>
                          <a:schemeClr val="tx1"/>
                        </a:solidFill>
                      </a:endParaRPr>
                    </a:p>
                  </a:txBody>
                  <a:tcPr anchor="ctr"/>
                </a:tc>
                <a:extLst>
                  <a:ext uri="{0D108BD9-81ED-4DB2-BD59-A6C34878D82A}">
                    <a16:rowId xmlns:a16="http://schemas.microsoft.com/office/drawing/2014/main" val="1406077771"/>
                  </a:ext>
                </a:extLst>
              </a:tr>
              <a:tr h="354126">
                <a:tc rowSpan="3">
                  <a:txBody>
                    <a:bodyPr/>
                    <a:lstStyle/>
                    <a:p>
                      <a:pPr algn="ctr"/>
                      <a:r>
                        <a:rPr lang="en-GB" sz="1050">
                          <a:solidFill>
                            <a:schemeClr val="tx1"/>
                          </a:solidFill>
                        </a:rPr>
                        <a:t>PERDEA DE PROTECTIE</a:t>
                      </a:r>
                    </a:p>
                    <a:p>
                      <a:pPr algn="ctr"/>
                      <a:endParaRPr lang="en-GB" sz="1050">
                        <a:solidFill>
                          <a:schemeClr val="tx1"/>
                        </a:solidFill>
                      </a:endParaRPr>
                    </a:p>
                  </a:txBody>
                  <a:tcPr anchor="ctr"/>
                </a:tc>
                <a:tc rowSpan="2">
                  <a:txBody>
                    <a:bodyPr/>
                    <a:lstStyle/>
                    <a:p>
                      <a:pPr algn="ctr"/>
                      <a:r>
                        <a:rPr lang="ro-RO" sz="1050">
                          <a:solidFill>
                            <a:schemeClr val="tx1"/>
                          </a:solidFill>
                        </a:rPr>
                        <a:t>CAMPIE </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4220</a:t>
                      </a:r>
                      <a:endParaRPr lang="en-GB" sz="1050">
                        <a:solidFill>
                          <a:schemeClr val="tx1"/>
                        </a:solidFill>
                      </a:endParaRPr>
                    </a:p>
                  </a:txBody>
                  <a:tcPr anchor="ctr"/>
                </a:tc>
                <a:tc>
                  <a:txBody>
                    <a:bodyPr/>
                    <a:lstStyle/>
                    <a:p>
                      <a:pPr algn="ctr"/>
                      <a:r>
                        <a:rPr lang="ro-RO" sz="1050">
                          <a:solidFill>
                            <a:schemeClr val="tx1"/>
                          </a:solidFill>
                        </a:rPr>
                        <a:t>3546</a:t>
                      </a:r>
                      <a:endParaRPr lang="en-GB" sz="1050">
                        <a:solidFill>
                          <a:schemeClr val="tx1"/>
                        </a:solidFill>
                      </a:endParaRPr>
                    </a:p>
                  </a:txBody>
                  <a:tcPr anchor="ctr"/>
                </a:tc>
                <a:extLst>
                  <a:ext uri="{0D108BD9-81ED-4DB2-BD59-A6C34878D82A}">
                    <a16:rowId xmlns:a16="http://schemas.microsoft.com/office/drawing/2014/main" val="3096292913"/>
                  </a:ext>
                </a:extLst>
              </a:tr>
              <a:tr h="216410">
                <a:tc vMerge="1">
                  <a:txBody>
                    <a:bodyPr/>
                    <a:lstStyle/>
                    <a:p>
                      <a:endParaRPr lang="en-GB"/>
                    </a:p>
                  </a:txBody>
                  <a:tcPr/>
                </a:tc>
                <a:tc vMerge="1">
                  <a:txBody>
                    <a:bodyPr/>
                    <a:lstStyle/>
                    <a:p>
                      <a:endParaRPr lang="en-GB"/>
                    </a:p>
                  </a:txBody>
                  <a:tcPr/>
                </a:tc>
                <a:tc>
                  <a:txBody>
                    <a:bodyPr/>
                    <a:lstStyle/>
                    <a:p>
                      <a:pPr algn="ctr"/>
                      <a:r>
                        <a:rPr lang="ro-RO" sz="1050">
                          <a:solidFill>
                            <a:schemeClr val="tx1"/>
                          </a:solidFill>
                        </a:rPr>
                        <a:t>SALCAM</a:t>
                      </a:r>
                      <a:endParaRPr lang="en-GB" sz="1050">
                        <a:solidFill>
                          <a:schemeClr val="tx1"/>
                        </a:solidFill>
                      </a:endParaRPr>
                    </a:p>
                  </a:txBody>
                  <a:tcPr anchor="ctr"/>
                </a:tc>
                <a:tc>
                  <a:txBody>
                    <a:bodyPr/>
                    <a:lstStyle/>
                    <a:p>
                      <a:pPr algn="ctr"/>
                      <a:r>
                        <a:rPr lang="ro-RO" sz="1050">
                          <a:solidFill>
                            <a:schemeClr val="tx1"/>
                          </a:solidFill>
                        </a:rPr>
                        <a:t>2737</a:t>
                      </a:r>
                      <a:endParaRPr lang="en-GB" sz="1050">
                        <a:solidFill>
                          <a:schemeClr val="tx1"/>
                        </a:solidFill>
                      </a:endParaRPr>
                    </a:p>
                  </a:txBody>
                  <a:tcPr anchor="ctr"/>
                </a:tc>
                <a:tc>
                  <a:txBody>
                    <a:bodyPr/>
                    <a:lstStyle/>
                    <a:p>
                      <a:pPr algn="ctr"/>
                      <a:r>
                        <a:rPr lang="ro-RO" sz="1050">
                          <a:solidFill>
                            <a:schemeClr val="tx1"/>
                          </a:solidFill>
                        </a:rPr>
                        <a:t>2300</a:t>
                      </a:r>
                      <a:endParaRPr lang="en-GB" sz="1050">
                        <a:solidFill>
                          <a:schemeClr val="tx1"/>
                        </a:solidFill>
                      </a:endParaRPr>
                    </a:p>
                  </a:txBody>
                  <a:tcPr anchor="ctr"/>
                </a:tc>
                <a:extLst>
                  <a:ext uri="{0D108BD9-81ED-4DB2-BD59-A6C34878D82A}">
                    <a16:rowId xmlns:a16="http://schemas.microsoft.com/office/drawing/2014/main" val="4025146852"/>
                  </a:ext>
                </a:extLst>
              </a:tr>
              <a:tr h="365480">
                <a:tc vMerge="1">
                  <a:txBody>
                    <a:bodyPr/>
                    <a:lstStyle/>
                    <a:p>
                      <a:endParaRPr lang="en-GB"/>
                    </a:p>
                  </a:txBody>
                  <a:tcPr/>
                </a:tc>
                <a:tc>
                  <a:txBody>
                    <a:bodyPr/>
                    <a:lstStyle/>
                    <a:p>
                      <a:pPr algn="ctr"/>
                      <a:r>
                        <a:rPr lang="en-GB" sz="1050">
                          <a:solidFill>
                            <a:schemeClr val="tx1"/>
                          </a:solidFill>
                        </a:rPr>
                        <a:t>DEAL</a:t>
                      </a: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3806</a:t>
                      </a:r>
                      <a:endParaRPr lang="en-GB" sz="1050">
                        <a:solidFill>
                          <a:schemeClr val="tx1"/>
                        </a:solidFill>
                      </a:endParaRPr>
                    </a:p>
                  </a:txBody>
                  <a:tcPr anchor="ctr"/>
                </a:tc>
                <a:tc>
                  <a:txBody>
                    <a:bodyPr/>
                    <a:lstStyle/>
                    <a:p>
                      <a:pPr algn="ctr"/>
                      <a:r>
                        <a:rPr lang="ro-RO" sz="1050">
                          <a:solidFill>
                            <a:schemeClr val="tx1"/>
                          </a:solidFill>
                        </a:rPr>
                        <a:t>3198</a:t>
                      </a:r>
                      <a:endParaRPr lang="en-GB" sz="1050">
                        <a:solidFill>
                          <a:schemeClr val="tx1"/>
                        </a:solidFill>
                      </a:endParaRPr>
                    </a:p>
                  </a:txBody>
                  <a:tcPr anchor="ctr"/>
                </a:tc>
                <a:extLst>
                  <a:ext uri="{0D108BD9-81ED-4DB2-BD59-A6C34878D82A}">
                    <a16:rowId xmlns:a16="http://schemas.microsoft.com/office/drawing/2014/main" val="1490833008"/>
                  </a:ext>
                </a:extLst>
              </a:tr>
            </a:tbl>
          </a:graphicData>
        </a:graphic>
      </p:graphicFrame>
    </p:spTree>
    <p:extLst>
      <p:ext uri="{BB962C8B-B14F-4D97-AF65-F5344CB8AC3E}">
        <p14:creationId xmlns:p14="http://schemas.microsoft.com/office/powerpoint/2010/main" val="3083353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sp>
        <p:nvSpPr>
          <p:cNvPr id="20" name="Subtitle 19">
            <a:extLst>
              <a:ext uri="{FF2B5EF4-FFF2-40B4-BE49-F238E27FC236}">
                <a16:creationId xmlns:a16="http://schemas.microsoft.com/office/drawing/2014/main" id="{3ED03E93-0EBA-02E7-5505-95A59D2FEAF3}"/>
              </a:ext>
            </a:extLst>
          </p:cNvPr>
          <p:cNvSpPr>
            <a:spLocks noGrp="1"/>
          </p:cNvSpPr>
          <p:nvPr>
            <p:ph type="subTitle" idx="7"/>
          </p:nvPr>
        </p:nvSpPr>
        <p:spPr>
          <a:xfrm>
            <a:off x="789905" y="19846"/>
            <a:ext cx="7187297" cy="4735033"/>
          </a:xfrm>
        </p:spPr>
        <p:txBody>
          <a:bodyPr/>
          <a:lstStyle/>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6"/>
            </a:pPr>
            <a:r>
              <a:rPr lang="ro-RO"/>
              <a:t>Valoarea costului standard pentru intretinerea plantatiilor in anul 3</a:t>
            </a:r>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139700" indent="0" algn="l"/>
            <a:endParaRPr lang="ro-RO"/>
          </a:p>
          <a:p>
            <a:pPr marL="139700" indent="0" algn="l"/>
            <a:endParaRPr lang="ro-RO"/>
          </a:p>
          <a:p>
            <a:pPr marL="139700" indent="0" algn="l"/>
            <a:endParaRPr lang="en-GB"/>
          </a:p>
        </p:txBody>
      </p:sp>
      <p:graphicFrame>
        <p:nvGraphicFramePr>
          <p:cNvPr id="4" name="Table 4">
            <a:extLst>
              <a:ext uri="{FF2B5EF4-FFF2-40B4-BE49-F238E27FC236}">
                <a16:creationId xmlns:a16="http://schemas.microsoft.com/office/drawing/2014/main" id="{B52528D4-0BA4-BEC0-C202-095F12B3028B}"/>
              </a:ext>
            </a:extLst>
          </p:cNvPr>
          <p:cNvGraphicFramePr>
            <a:graphicFrameLocks noGrp="1"/>
          </p:cNvGraphicFramePr>
          <p:nvPr>
            <p:extLst>
              <p:ext uri="{D42A27DB-BD31-4B8C-83A1-F6EECF244321}">
                <p14:modId xmlns:p14="http://schemas.microsoft.com/office/powerpoint/2010/main" val="592539074"/>
              </p:ext>
            </p:extLst>
          </p:nvPr>
        </p:nvGraphicFramePr>
        <p:xfrm>
          <a:off x="724583" y="986265"/>
          <a:ext cx="7771243" cy="2593718"/>
        </p:xfrm>
        <a:graphic>
          <a:graphicData uri="http://schemas.openxmlformats.org/drawingml/2006/table">
            <a:tbl>
              <a:tblPr firstRow="1" bandRow="1">
                <a:tableStyleId>{7212811F-FE74-4B97-BB95-3AB122401E94}</a:tableStyleId>
              </a:tblPr>
              <a:tblGrid>
                <a:gridCol w="1085937">
                  <a:extLst>
                    <a:ext uri="{9D8B030D-6E8A-4147-A177-3AD203B41FA5}">
                      <a16:colId xmlns:a16="http://schemas.microsoft.com/office/drawing/2014/main" val="2977948874"/>
                    </a:ext>
                  </a:extLst>
                </a:gridCol>
                <a:gridCol w="907422">
                  <a:extLst>
                    <a:ext uri="{9D8B030D-6E8A-4147-A177-3AD203B41FA5}">
                      <a16:colId xmlns:a16="http://schemas.microsoft.com/office/drawing/2014/main" val="2655800549"/>
                    </a:ext>
                  </a:extLst>
                </a:gridCol>
                <a:gridCol w="1687081">
                  <a:extLst>
                    <a:ext uri="{9D8B030D-6E8A-4147-A177-3AD203B41FA5}">
                      <a16:colId xmlns:a16="http://schemas.microsoft.com/office/drawing/2014/main" val="1958180382"/>
                    </a:ext>
                  </a:extLst>
                </a:gridCol>
                <a:gridCol w="2099144">
                  <a:extLst>
                    <a:ext uri="{9D8B030D-6E8A-4147-A177-3AD203B41FA5}">
                      <a16:colId xmlns:a16="http://schemas.microsoft.com/office/drawing/2014/main" val="2603005868"/>
                    </a:ext>
                  </a:extLst>
                </a:gridCol>
                <a:gridCol w="1991659">
                  <a:extLst>
                    <a:ext uri="{9D8B030D-6E8A-4147-A177-3AD203B41FA5}">
                      <a16:colId xmlns:a16="http://schemas.microsoft.com/office/drawing/2014/main" val="1373590828"/>
                    </a:ext>
                  </a:extLst>
                </a:gridCol>
              </a:tblGrid>
              <a:tr h="354126">
                <a:tc>
                  <a:txBody>
                    <a:bodyPr/>
                    <a:lstStyle/>
                    <a:p>
                      <a:pPr algn="ctr"/>
                      <a:r>
                        <a:rPr lang="ro-RO" sz="1050">
                          <a:solidFill>
                            <a:schemeClr val="tx1"/>
                          </a:solidFill>
                        </a:rPr>
                        <a:t>TIPUL DE PLANTATIE</a:t>
                      </a:r>
                      <a:endParaRPr lang="en-GB" sz="1050">
                        <a:solidFill>
                          <a:schemeClr val="tx1"/>
                        </a:solidFill>
                      </a:endParaRPr>
                    </a:p>
                  </a:txBody>
                  <a:tcPr anchor="ctr"/>
                </a:tc>
                <a:tc>
                  <a:txBody>
                    <a:bodyPr/>
                    <a:lstStyle/>
                    <a:p>
                      <a:pPr algn="ctr"/>
                      <a:r>
                        <a:rPr lang="ro-RO" sz="1050">
                          <a:solidFill>
                            <a:schemeClr val="tx1"/>
                          </a:solidFill>
                        </a:rPr>
                        <a:t>UNITATEA DE RELIEF</a:t>
                      </a:r>
                      <a:endParaRPr lang="en-GB" sz="1050">
                        <a:solidFill>
                          <a:schemeClr val="tx1"/>
                        </a:solidFill>
                      </a:endParaRPr>
                    </a:p>
                  </a:txBody>
                  <a:tcPr anchor="ctr"/>
                </a:tc>
                <a:tc>
                  <a:txBody>
                    <a:bodyPr/>
                    <a:lstStyle/>
                    <a:p>
                      <a:pPr algn="ctr"/>
                      <a:r>
                        <a:rPr lang="ro-RO" sz="1050">
                          <a:solidFill>
                            <a:schemeClr val="tx1"/>
                          </a:solidFill>
                        </a:rPr>
                        <a:t>SPECIA DE BAZA</a:t>
                      </a:r>
                      <a:endParaRPr lang="en-GB" sz="1050">
                        <a:solidFill>
                          <a:schemeClr val="tx1"/>
                        </a:solidFill>
                      </a:endParaRPr>
                    </a:p>
                  </a:txBody>
                  <a:tcPr anchor="ctr"/>
                </a:tc>
                <a:tc>
                  <a:txBody>
                    <a:bodyPr/>
                    <a:lstStyle/>
                    <a:p>
                      <a:pPr algn="ctr"/>
                      <a:r>
                        <a:rPr lang="ro-RO" sz="1050">
                          <a:solidFill>
                            <a:schemeClr val="tx1"/>
                          </a:solidFill>
                        </a:rPr>
                        <a:t>COST STANDAR CU TVA NERECUPERABIL(EURO/HA)</a:t>
                      </a:r>
                      <a:endParaRPr lang="en-GB" sz="1050">
                        <a:solidFill>
                          <a:schemeClr val="tx1"/>
                        </a:solidFill>
                      </a:endParaRPr>
                    </a:p>
                  </a:txBody>
                  <a:tcPr anchor="ctr"/>
                </a:tc>
                <a:tc>
                  <a:txBody>
                    <a:bodyPr/>
                    <a:lstStyle/>
                    <a:p>
                      <a:pPr algn="ctr"/>
                      <a:r>
                        <a:rPr lang="it-IT" sz="1050">
                          <a:solidFill>
                            <a:schemeClr val="tx1"/>
                          </a:solidFill>
                        </a:rPr>
                        <a:t>COST STANDAR CU TVA REC</a:t>
                      </a:r>
                      <a:r>
                        <a:rPr lang="ro-RO" sz="1050">
                          <a:solidFill>
                            <a:schemeClr val="tx1"/>
                          </a:solidFill>
                        </a:rPr>
                        <a:t>UPERABIL</a:t>
                      </a:r>
                      <a:r>
                        <a:rPr lang="it-IT" sz="1050">
                          <a:solidFill>
                            <a:schemeClr val="tx1"/>
                          </a:solidFill>
                        </a:rPr>
                        <a:t>(EURO/HA)</a:t>
                      </a:r>
                    </a:p>
                  </a:txBody>
                  <a:tcPr anchor="ctr"/>
                </a:tc>
                <a:extLst>
                  <a:ext uri="{0D108BD9-81ED-4DB2-BD59-A6C34878D82A}">
                    <a16:rowId xmlns:a16="http://schemas.microsoft.com/office/drawing/2014/main" val="3999456820"/>
                  </a:ext>
                </a:extLst>
              </a:tr>
              <a:tr h="354126">
                <a:tc rowSpan="4">
                  <a:txBody>
                    <a:bodyPr/>
                    <a:lstStyle/>
                    <a:p>
                      <a:pPr algn="ctr"/>
                      <a:r>
                        <a:rPr lang="ro-RO" sz="1050">
                          <a:solidFill>
                            <a:schemeClr val="tx1"/>
                          </a:solidFill>
                        </a:rPr>
                        <a:t>TRUP PADURE</a:t>
                      </a:r>
                      <a:endParaRPr lang="en-GB" sz="1050">
                        <a:solidFill>
                          <a:schemeClr val="tx1"/>
                        </a:solidFill>
                      </a:endParaRPr>
                    </a:p>
                  </a:txBody>
                  <a:tcPr anchor="ctr"/>
                </a:tc>
                <a:tc rowSpan="2">
                  <a:txBody>
                    <a:bodyPr/>
                    <a:lstStyle/>
                    <a:p>
                      <a:pPr algn="ctr"/>
                      <a:r>
                        <a:rPr lang="ro-RO" sz="1050">
                          <a:solidFill>
                            <a:schemeClr val="tx1"/>
                          </a:solidFill>
                        </a:rPr>
                        <a:t>CAMPIE</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3396</a:t>
                      </a:r>
                      <a:endParaRPr lang="en-GB" sz="1050">
                        <a:solidFill>
                          <a:schemeClr val="tx1"/>
                        </a:solidFill>
                      </a:endParaRPr>
                    </a:p>
                  </a:txBody>
                  <a:tcPr anchor="ctr"/>
                </a:tc>
                <a:tc>
                  <a:txBody>
                    <a:bodyPr/>
                    <a:lstStyle/>
                    <a:p>
                      <a:pPr algn="ctr"/>
                      <a:r>
                        <a:rPr lang="ro-RO" sz="1050">
                          <a:solidFill>
                            <a:schemeClr val="tx1"/>
                          </a:solidFill>
                        </a:rPr>
                        <a:t>2854</a:t>
                      </a:r>
                      <a:endParaRPr lang="en-GB" sz="1050">
                        <a:solidFill>
                          <a:schemeClr val="tx1"/>
                        </a:solidFill>
                      </a:endParaRPr>
                    </a:p>
                  </a:txBody>
                  <a:tcPr anchor="ctr"/>
                </a:tc>
                <a:extLst>
                  <a:ext uri="{0D108BD9-81ED-4DB2-BD59-A6C34878D82A}">
                    <a16:rowId xmlns:a16="http://schemas.microsoft.com/office/drawing/2014/main" val="1099436440"/>
                  </a:ext>
                </a:extLst>
              </a:tr>
              <a:tr h="216410">
                <a:tc vMerge="1">
                  <a:txBody>
                    <a:bodyPr/>
                    <a:lstStyle/>
                    <a:p>
                      <a:endParaRPr lang="en-GB"/>
                    </a:p>
                  </a:txBody>
                  <a:tcPr/>
                </a:tc>
                <a:tc vMerge="1">
                  <a:txBody>
                    <a:bodyPr/>
                    <a:lstStyle/>
                    <a:p>
                      <a:endParaRPr lang="en-GB"/>
                    </a:p>
                  </a:txBody>
                  <a:tcPr/>
                </a:tc>
                <a:tc>
                  <a:txBody>
                    <a:bodyPr/>
                    <a:lstStyle/>
                    <a:p>
                      <a:pPr algn="ctr"/>
                      <a:r>
                        <a:rPr lang="ro-RO" sz="1050">
                          <a:solidFill>
                            <a:schemeClr val="tx1"/>
                          </a:solidFill>
                        </a:rPr>
                        <a:t>SALCAM</a:t>
                      </a:r>
                      <a:endParaRPr lang="en-GB" sz="1050">
                        <a:solidFill>
                          <a:schemeClr val="tx1"/>
                        </a:solidFill>
                      </a:endParaRPr>
                    </a:p>
                  </a:txBody>
                  <a:tcPr anchor="ctr"/>
                </a:tc>
                <a:tc>
                  <a:txBody>
                    <a:bodyPr/>
                    <a:lstStyle/>
                    <a:p>
                      <a:pPr algn="ctr"/>
                      <a:r>
                        <a:rPr lang="ro-RO" sz="1050">
                          <a:solidFill>
                            <a:schemeClr val="tx1"/>
                          </a:solidFill>
                        </a:rPr>
                        <a:t>1459</a:t>
                      </a:r>
                      <a:endParaRPr lang="en-GB" sz="1050">
                        <a:solidFill>
                          <a:schemeClr val="tx1"/>
                        </a:solidFill>
                      </a:endParaRPr>
                    </a:p>
                  </a:txBody>
                  <a:tcPr anchor="ctr"/>
                </a:tc>
                <a:tc>
                  <a:txBody>
                    <a:bodyPr/>
                    <a:lstStyle/>
                    <a:p>
                      <a:pPr algn="ctr"/>
                      <a:r>
                        <a:rPr lang="ro-RO" sz="1050">
                          <a:solidFill>
                            <a:schemeClr val="tx1"/>
                          </a:solidFill>
                        </a:rPr>
                        <a:t>1226</a:t>
                      </a:r>
                      <a:endParaRPr lang="en-GB" sz="1050">
                        <a:solidFill>
                          <a:schemeClr val="tx1"/>
                        </a:solidFill>
                      </a:endParaRPr>
                    </a:p>
                  </a:txBody>
                  <a:tcPr anchor="ctr"/>
                </a:tc>
                <a:extLst>
                  <a:ext uri="{0D108BD9-81ED-4DB2-BD59-A6C34878D82A}">
                    <a16:rowId xmlns:a16="http://schemas.microsoft.com/office/drawing/2014/main" val="106806714"/>
                  </a:ext>
                </a:extLst>
              </a:tr>
              <a:tr h="354126">
                <a:tc vMerge="1">
                  <a:txBody>
                    <a:bodyPr/>
                    <a:lstStyle/>
                    <a:p>
                      <a:endParaRPr lang="en-GB"/>
                    </a:p>
                  </a:txBody>
                  <a:tcPr/>
                </a:tc>
                <a:tc>
                  <a:txBody>
                    <a:bodyPr/>
                    <a:lstStyle/>
                    <a:p>
                      <a:pPr algn="ctr"/>
                      <a:r>
                        <a:rPr lang="ro-RO" sz="1050">
                          <a:solidFill>
                            <a:schemeClr val="tx1"/>
                          </a:solidFill>
                        </a:rPr>
                        <a:t>DEAL</a:t>
                      </a:r>
                      <a:endParaRPr lang="en-GB" sz="1050">
                        <a:solidFill>
                          <a:schemeClr val="tx1"/>
                        </a:solidFill>
                      </a:endParaRP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2861</a:t>
                      </a:r>
                      <a:endParaRPr lang="en-GB" sz="1050">
                        <a:solidFill>
                          <a:schemeClr val="tx1"/>
                        </a:solidFill>
                      </a:endParaRPr>
                    </a:p>
                  </a:txBody>
                  <a:tcPr anchor="ctr"/>
                </a:tc>
                <a:tc>
                  <a:txBody>
                    <a:bodyPr/>
                    <a:lstStyle/>
                    <a:p>
                      <a:pPr algn="ctr"/>
                      <a:r>
                        <a:rPr lang="ro-RO" sz="1050">
                          <a:solidFill>
                            <a:schemeClr val="tx1"/>
                          </a:solidFill>
                        </a:rPr>
                        <a:t>2404</a:t>
                      </a:r>
                      <a:endParaRPr lang="en-GB" sz="1050">
                        <a:solidFill>
                          <a:schemeClr val="tx1"/>
                        </a:solidFill>
                      </a:endParaRPr>
                    </a:p>
                  </a:txBody>
                  <a:tcPr anchor="ctr"/>
                </a:tc>
                <a:extLst>
                  <a:ext uri="{0D108BD9-81ED-4DB2-BD59-A6C34878D82A}">
                    <a16:rowId xmlns:a16="http://schemas.microsoft.com/office/drawing/2014/main" val="4249407887"/>
                  </a:ext>
                </a:extLst>
              </a:tr>
              <a:tr h="216410">
                <a:tc vMerge="1">
                  <a:txBody>
                    <a:bodyPr/>
                    <a:lstStyle/>
                    <a:p>
                      <a:endParaRPr lang="en-GB"/>
                    </a:p>
                  </a:txBody>
                  <a:tcPr/>
                </a:tc>
                <a:tc>
                  <a:txBody>
                    <a:bodyPr/>
                    <a:lstStyle/>
                    <a:p>
                      <a:pPr algn="ctr"/>
                      <a:r>
                        <a:rPr lang="ro-RO" sz="1050">
                          <a:solidFill>
                            <a:schemeClr val="tx1"/>
                          </a:solidFill>
                        </a:rPr>
                        <a:t>MUNTE</a:t>
                      </a:r>
                      <a:endParaRPr lang="en-GB" sz="1050">
                        <a:solidFill>
                          <a:schemeClr val="tx1"/>
                        </a:solidFill>
                      </a:endParaRPr>
                    </a:p>
                  </a:txBody>
                  <a:tcPr anchor="ctr"/>
                </a:tc>
                <a:tc>
                  <a:txBody>
                    <a:bodyPr/>
                    <a:lstStyle/>
                    <a:p>
                      <a:pPr algn="ctr"/>
                      <a:r>
                        <a:rPr lang="ro-RO" sz="1050">
                          <a:solidFill>
                            <a:schemeClr val="tx1"/>
                          </a:solidFill>
                        </a:rPr>
                        <a:t>RASINOASE/FAG</a:t>
                      </a:r>
                      <a:endParaRPr lang="en-GB" sz="1050">
                        <a:solidFill>
                          <a:schemeClr val="tx1"/>
                        </a:solidFill>
                      </a:endParaRPr>
                    </a:p>
                  </a:txBody>
                  <a:tcPr anchor="ctr"/>
                </a:tc>
                <a:tc>
                  <a:txBody>
                    <a:bodyPr/>
                    <a:lstStyle/>
                    <a:p>
                      <a:pPr algn="ctr"/>
                      <a:r>
                        <a:rPr lang="ro-RO" sz="1050">
                          <a:solidFill>
                            <a:schemeClr val="tx1"/>
                          </a:solidFill>
                        </a:rPr>
                        <a:t>2501</a:t>
                      </a:r>
                      <a:endParaRPr lang="en-GB" sz="1050">
                        <a:solidFill>
                          <a:schemeClr val="tx1"/>
                        </a:solidFill>
                      </a:endParaRPr>
                    </a:p>
                  </a:txBody>
                  <a:tcPr anchor="ctr"/>
                </a:tc>
                <a:tc>
                  <a:txBody>
                    <a:bodyPr/>
                    <a:lstStyle/>
                    <a:p>
                      <a:pPr algn="ctr"/>
                      <a:r>
                        <a:rPr lang="ro-RO" sz="1050">
                          <a:solidFill>
                            <a:schemeClr val="tx1"/>
                          </a:solidFill>
                        </a:rPr>
                        <a:t>2102</a:t>
                      </a:r>
                      <a:endParaRPr lang="en-GB" sz="1050">
                        <a:solidFill>
                          <a:schemeClr val="tx1"/>
                        </a:solidFill>
                      </a:endParaRPr>
                    </a:p>
                  </a:txBody>
                  <a:tcPr anchor="ctr"/>
                </a:tc>
                <a:extLst>
                  <a:ext uri="{0D108BD9-81ED-4DB2-BD59-A6C34878D82A}">
                    <a16:rowId xmlns:a16="http://schemas.microsoft.com/office/drawing/2014/main" val="1406077771"/>
                  </a:ext>
                </a:extLst>
              </a:tr>
              <a:tr h="354126">
                <a:tc rowSpan="3">
                  <a:txBody>
                    <a:bodyPr/>
                    <a:lstStyle/>
                    <a:p>
                      <a:pPr algn="ctr"/>
                      <a:r>
                        <a:rPr lang="en-GB" sz="1050">
                          <a:solidFill>
                            <a:schemeClr val="tx1"/>
                          </a:solidFill>
                        </a:rPr>
                        <a:t>PERDEA DE PROTECTIE</a:t>
                      </a:r>
                    </a:p>
                    <a:p>
                      <a:pPr algn="ctr"/>
                      <a:endParaRPr lang="en-GB" sz="1050">
                        <a:solidFill>
                          <a:schemeClr val="tx1"/>
                        </a:solidFill>
                      </a:endParaRPr>
                    </a:p>
                  </a:txBody>
                  <a:tcPr anchor="ctr"/>
                </a:tc>
                <a:tc rowSpan="2">
                  <a:txBody>
                    <a:bodyPr/>
                    <a:lstStyle/>
                    <a:p>
                      <a:pPr algn="ctr"/>
                      <a:r>
                        <a:rPr lang="ro-RO" sz="1050">
                          <a:solidFill>
                            <a:schemeClr val="tx1"/>
                          </a:solidFill>
                        </a:rPr>
                        <a:t>CAMPIE </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2987</a:t>
                      </a:r>
                      <a:endParaRPr lang="en-GB" sz="1050">
                        <a:solidFill>
                          <a:schemeClr val="tx1"/>
                        </a:solidFill>
                      </a:endParaRPr>
                    </a:p>
                  </a:txBody>
                  <a:tcPr anchor="ctr"/>
                </a:tc>
                <a:tc>
                  <a:txBody>
                    <a:bodyPr/>
                    <a:lstStyle/>
                    <a:p>
                      <a:pPr algn="ctr"/>
                      <a:r>
                        <a:rPr lang="ro-RO" sz="1050">
                          <a:solidFill>
                            <a:schemeClr val="tx1"/>
                          </a:solidFill>
                        </a:rPr>
                        <a:t>2510</a:t>
                      </a:r>
                      <a:endParaRPr lang="en-GB" sz="1050">
                        <a:solidFill>
                          <a:schemeClr val="tx1"/>
                        </a:solidFill>
                      </a:endParaRPr>
                    </a:p>
                  </a:txBody>
                  <a:tcPr anchor="ctr"/>
                </a:tc>
                <a:extLst>
                  <a:ext uri="{0D108BD9-81ED-4DB2-BD59-A6C34878D82A}">
                    <a16:rowId xmlns:a16="http://schemas.microsoft.com/office/drawing/2014/main" val="3096292913"/>
                  </a:ext>
                </a:extLst>
              </a:tr>
              <a:tr h="216410">
                <a:tc vMerge="1">
                  <a:txBody>
                    <a:bodyPr/>
                    <a:lstStyle/>
                    <a:p>
                      <a:endParaRPr lang="en-GB"/>
                    </a:p>
                  </a:txBody>
                  <a:tcPr/>
                </a:tc>
                <a:tc vMerge="1">
                  <a:txBody>
                    <a:bodyPr/>
                    <a:lstStyle/>
                    <a:p>
                      <a:endParaRPr lang="en-GB"/>
                    </a:p>
                  </a:txBody>
                  <a:tcPr/>
                </a:tc>
                <a:tc>
                  <a:txBody>
                    <a:bodyPr/>
                    <a:lstStyle/>
                    <a:p>
                      <a:pPr algn="ctr"/>
                      <a:r>
                        <a:rPr lang="ro-RO" sz="1050">
                          <a:solidFill>
                            <a:schemeClr val="tx1"/>
                          </a:solidFill>
                        </a:rPr>
                        <a:t>SALCAM</a:t>
                      </a:r>
                      <a:endParaRPr lang="en-GB" sz="1050">
                        <a:solidFill>
                          <a:schemeClr val="tx1"/>
                        </a:solidFill>
                      </a:endParaRPr>
                    </a:p>
                  </a:txBody>
                  <a:tcPr anchor="ctr"/>
                </a:tc>
                <a:tc>
                  <a:txBody>
                    <a:bodyPr/>
                    <a:lstStyle/>
                    <a:p>
                      <a:pPr algn="ctr"/>
                      <a:r>
                        <a:rPr lang="ro-RO" sz="1050">
                          <a:solidFill>
                            <a:schemeClr val="tx1"/>
                          </a:solidFill>
                        </a:rPr>
                        <a:t>1453</a:t>
                      </a:r>
                      <a:endParaRPr lang="en-GB" sz="1050">
                        <a:solidFill>
                          <a:schemeClr val="tx1"/>
                        </a:solidFill>
                      </a:endParaRPr>
                    </a:p>
                  </a:txBody>
                  <a:tcPr anchor="ctr"/>
                </a:tc>
                <a:tc>
                  <a:txBody>
                    <a:bodyPr/>
                    <a:lstStyle/>
                    <a:p>
                      <a:pPr algn="ctr"/>
                      <a:r>
                        <a:rPr lang="ro-RO" sz="1050">
                          <a:solidFill>
                            <a:schemeClr val="tx1"/>
                          </a:solidFill>
                        </a:rPr>
                        <a:t>1221</a:t>
                      </a:r>
                      <a:endParaRPr lang="en-GB" sz="1050">
                        <a:solidFill>
                          <a:schemeClr val="tx1"/>
                        </a:solidFill>
                      </a:endParaRPr>
                    </a:p>
                  </a:txBody>
                  <a:tcPr anchor="ctr"/>
                </a:tc>
                <a:extLst>
                  <a:ext uri="{0D108BD9-81ED-4DB2-BD59-A6C34878D82A}">
                    <a16:rowId xmlns:a16="http://schemas.microsoft.com/office/drawing/2014/main" val="4025146852"/>
                  </a:ext>
                </a:extLst>
              </a:tr>
              <a:tr h="365480">
                <a:tc vMerge="1">
                  <a:txBody>
                    <a:bodyPr/>
                    <a:lstStyle/>
                    <a:p>
                      <a:endParaRPr lang="en-GB"/>
                    </a:p>
                  </a:txBody>
                  <a:tcPr/>
                </a:tc>
                <a:tc>
                  <a:txBody>
                    <a:bodyPr/>
                    <a:lstStyle/>
                    <a:p>
                      <a:pPr algn="ctr"/>
                      <a:r>
                        <a:rPr lang="en-GB" sz="1050">
                          <a:solidFill>
                            <a:schemeClr val="tx1"/>
                          </a:solidFill>
                        </a:rPr>
                        <a:t>DEAL</a:t>
                      </a: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2599</a:t>
                      </a:r>
                      <a:endParaRPr lang="en-GB" sz="1050">
                        <a:solidFill>
                          <a:schemeClr val="tx1"/>
                        </a:solidFill>
                      </a:endParaRPr>
                    </a:p>
                  </a:txBody>
                  <a:tcPr anchor="ctr"/>
                </a:tc>
                <a:tc>
                  <a:txBody>
                    <a:bodyPr/>
                    <a:lstStyle/>
                    <a:p>
                      <a:pPr algn="ctr"/>
                      <a:r>
                        <a:rPr lang="ro-RO" sz="1050">
                          <a:solidFill>
                            <a:schemeClr val="tx1"/>
                          </a:solidFill>
                        </a:rPr>
                        <a:t>2184</a:t>
                      </a:r>
                      <a:endParaRPr lang="en-GB" sz="1050">
                        <a:solidFill>
                          <a:schemeClr val="tx1"/>
                        </a:solidFill>
                      </a:endParaRPr>
                    </a:p>
                  </a:txBody>
                  <a:tcPr anchor="ctr"/>
                </a:tc>
                <a:extLst>
                  <a:ext uri="{0D108BD9-81ED-4DB2-BD59-A6C34878D82A}">
                    <a16:rowId xmlns:a16="http://schemas.microsoft.com/office/drawing/2014/main" val="1490833008"/>
                  </a:ext>
                </a:extLst>
              </a:tr>
            </a:tbl>
          </a:graphicData>
        </a:graphic>
      </p:graphicFrame>
    </p:spTree>
    <p:extLst>
      <p:ext uri="{BB962C8B-B14F-4D97-AF65-F5344CB8AC3E}">
        <p14:creationId xmlns:p14="http://schemas.microsoft.com/office/powerpoint/2010/main" val="2555683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sp>
        <p:nvSpPr>
          <p:cNvPr id="20" name="Subtitle 19">
            <a:extLst>
              <a:ext uri="{FF2B5EF4-FFF2-40B4-BE49-F238E27FC236}">
                <a16:creationId xmlns:a16="http://schemas.microsoft.com/office/drawing/2014/main" id="{3ED03E93-0EBA-02E7-5505-95A59D2FEAF3}"/>
              </a:ext>
            </a:extLst>
          </p:cNvPr>
          <p:cNvSpPr>
            <a:spLocks noGrp="1"/>
          </p:cNvSpPr>
          <p:nvPr>
            <p:ph type="subTitle" idx="7"/>
          </p:nvPr>
        </p:nvSpPr>
        <p:spPr>
          <a:xfrm>
            <a:off x="789905" y="19846"/>
            <a:ext cx="7187297" cy="4735033"/>
          </a:xfrm>
        </p:spPr>
        <p:txBody>
          <a:bodyPr/>
          <a:lstStyle/>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7"/>
            </a:pPr>
            <a:r>
              <a:rPr lang="ro-RO"/>
              <a:t>Valoarea costului standard pentru intretinerea plantatiilor in anul 4</a:t>
            </a:r>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139700" indent="0" algn="l"/>
            <a:endParaRPr lang="ro-RO"/>
          </a:p>
          <a:p>
            <a:pPr marL="139700" indent="0" algn="l"/>
            <a:endParaRPr lang="ro-RO"/>
          </a:p>
          <a:p>
            <a:pPr marL="139700" indent="0" algn="l"/>
            <a:endParaRPr lang="en-GB"/>
          </a:p>
        </p:txBody>
      </p:sp>
      <p:graphicFrame>
        <p:nvGraphicFramePr>
          <p:cNvPr id="4" name="Table 4">
            <a:extLst>
              <a:ext uri="{FF2B5EF4-FFF2-40B4-BE49-F238E27FC236}">
                <a16:creationId xmlns:a16="http://schemas.microsoft.com/office/drawing/2014/main" id="{B52528D4-0BA4-BEC0-C202-095F12B3028B}"/>
              </a:ext>
            </a:extLst>
          </p:cNvPr>
          <p:cNvGraphicFramePr>
            <a:graphicFrameLocks noGrp="1"/>
          </p:cNvGraphicFramePr>
          <p:nvPr>
            <p:extLst>
              <p:ext uri="{D42A27DB-BD31-4B8C-83A1-F6EECF244321}">
                <p14:modId xmlns:p14="http://schemas.microsoft.com/office/powerpoint/2010/main" val="2490247924"/>
              </p:ext>
            </p:extLst>
          </p:nvPr>
        </p:nvGraphicFramePr>
        <p:xfrm>
          <a:off x="724583" y="986265"/>
          <a:ext cx="7771243" cy="1925193"/>
        </p:xfrm>
        <a:graphic>
          <a:graphicData uri="http://schemas.openxmlformats.org/drawingml/2006/table">
            <a:tbl>
              <a:tblPr firstRow="1" bandRow="1">
                <a:tableStyleId>{7212811F-FE74-4B97-BB95-3AB122401E94}</a:tableStyleId>
              </a:tblPr>
              <a:tblGrid>
                <a:gridCol w="1085937">
                  <a:extLst>
                    <a:ext uri="{9D8B030D-6E8A-4147-A177-3AD203B41FA5}">
                      <a16:colId xmlns:a16="http://schemas.microsoft.com/office/drawing/2014/main" val="2977948874"/>
                    </a:ext>
                  </a:extLst>
                </a:gridCol>
                <a:gridCol w="907422">
                  <a:extLst>
                    <a:ext uri="{9D8B030D-6E8A-4147-A177-3AD203B41FA5}">
                      <a16:colId xmlns:a16="http://schemas.microsoft.com/office/drawing/2014/main" val="2655800549"/>
                    </a:ext>
                  </a:extLst>
                </a:gridCol>
                <a:gridCol w="1687081">
                  <a:extLst>
                    <a:ext uri="{9D8B030D-6E8A-4147-A177-3AD203B41FA5}">
                      <a16:colId xmlns:a16="http://schemas.microsoft.com/office/drawing/2014/main" val="1958180382"/>
                    </a:ext>
                  </a:extLst>
                </a:gridCol>
                <a:gridCol w="2099144">
                  <a:extLst>
                    <a:ext uri="{9D8B030D-6E8A-4147-A177-3AD203B41FA5}">
                      <a16:colId xmlns:a16="http://schemas.microsoft.com/office/drawing/2014/main" val="2603005868"/>
                    </a:ext>
                  </a:extLst>
                </a:gridCol>
                <a:gridCol w="1991659">
                  <a:extLst>
                    <a:ext uri="{9D8B030D-6E8A-4147-A177-3AD203B41FA5}">
                      <a16:colId xmlns:a16="http://schemas.microsoft.com/office/drawing/2014/main" val="1373590828"/>
                    </a:ext>
                  </a:extLst>
                </a:gridCol>
              </a:tblGrid>
              <a:tr h="354126">
                <a:tc>
                  <a:txBody>
                    <a:bodyPr/>
                    <a:lstStyle/>
                    <a:p>
                      <a:pPr algn="ctr"/>
                      <a:r>
                        <a:rPr lang="ro-RO" sz="1050">
                          <a:solidFill>
                            <a:schemeClr val="tx1"/>
                          </a:solidFill>
                        </a:rPr>
                        <a:t>TIPUL DE PLANTATIE</a:t>
                      </a:r>
                      <a:endParaRPr lang="en-GB" sz="1050">
                        <a:solidFill>
                          <a:schemeClr val="tx1"/>
                        </a:solidFill>
                      </a:endParaRPr>
                    </a:p>
                  </a:txBody>
                  <a:tcPr anchor="ctr"/>
                </a:tc>
                <a:tc>
                  <a:txBody>
                    <a:bodyPr/>
                    <a:lstStyle/>
                    <a:p>
                      <a:pPr algn="ctr"/>
                      <a:r>
                        <a:rPr lang="ro-RO" sz="1050">
                          <a:solidFill>
                            <a:schemeClr val="tx1"/>
                          </a:solidFill>
                        </a:rPr>
                        <a:t>UNITATEA DE RELIEF</a:t>
                      </a:r>
                      <a:endParaRPr lang="en-GB" sz="1050">
                        <a:solidFill>
                          <a:schemeClr val="tx1"/>
                        </a:solidFill>
                      </a:endParaRPr>
                    </a:p>
                  </a:txBody>
                  <a:tcPr anchor="ctr"/>
                </a:tc>
                <a:tc>
                  <a:txBody>
                    <a:bodyPr/>
                    <a:lstStyle/>
                    <a:p>
                      <a:pPr algn="ctr"/>
                      <a:r>
                        <a:rPr lang="ro-RO" sz="1050">
                          <a:solidFill>
                            <a:schemeClr val="tx1"/>
                          </a:solidFill>
                        </a:rPr>
                        <a:t>SPECIA DE BAZA</a:t>
                      </a:r>
                      <a:endParaRPr lang="en-GB" sz="1050">
                        <a:solidFill>
                          <a:schemeClr val="tx1"/>
                        </a:solidFill>
                      </a:endParaRPr>
                    </a:p>
                  </a:txBody>
                  <a:tcPr anchor="ctr"/>
                </a:tc>
                <a:tc>
                  <a:txBody>
                    <a:bodyPr/>
                    <a:lstStyle/>
                    <a:p>
                      <a:pPr algn="ctr"/>
                      <a:r>
                        <a:rPr lang="ro-RO" sz="1050">
                          <a:solidFill>
                            <a:schemeClr val="tx1"/>
                          </a:solidFill>
                        </a:rPr>
                        <a:t>COST STANDAR CU TVA NERECUPERABIL(EURO/HA)</a:t>
                      </a:r>
                      <a:endParaRPr lang="en-GB" sz="1050">
                        <a:solidFill>
                          <a:schemeClr val="tx1"/>
                        </a:solidFill>
                      </a:endParaRPr>
                    </a:p>
                  </a:txBody>
                  <a:tcPr anchor="ctr"/>
                </a:tc>
                <a:tc>
                  <a:txBody>
                    <a:bodyPr/>
                    <a:lstStyle/>
                    <a:p>
                      <a:pPr algn="ctr"/>
                      <a:r>
                        <a:rPr lang="it-IT" sz="1050">
                          <a:solidFill>
                            <a:schemeClr val="tx1"/>
                          </a:solidFill>
                        </a:rPr>
                        <a:t>COST STANDAR CU TVA REC</a:t>
                      </a:r>
                      <a:r>
                        <a:rPr lang="ro-RO" sz="1050">
                          <a:solidFill>
                            <a:schemeClr val="tx1"/>
                          </a:solidFill>
                        </a:rPr>
                        <a:t>UPERABIL</a:t>
                      </a:r>
                      <a:r>
                        <a:rPr lang="it-IT" sz="1050">
                          <a:solidFill>
                            <a:schemeClr val="tx1"/>
                          </a:solidFill>
                        </a:rPr>
                        <a:t>(EURO/HA)</a:t>
                      </a:r>
                    </a:p>
                  </a:txBody>
                  <a:tcPr anchor="ctr"/>
                </a:tc>
                <a:extLst>
                  <a:ext uri="{0D108BD9-81ED-4DB2-BD59-A6C34878D82A}">
                    <a16:rowId xmlns:a16="http://schemas.microsoft.com/office/drawing/2014/main" val="3999456820"/>
                  </a:ext>
                </a:extLst>
              </a:tr>
              <a:tr h="186356">
                <a:tc rowSpan="3">
                  <a:txBody>
                    <a:bodyPr/>
                    <a:lstStyle/>
                    <a:p>
                      <a:pPr algn="ctr"/>
                      <a:r>
                        <a:rPr lang="ro-RO" sz="1050">
                          <a:solidFill>
                            <a:schemeClr val="tx1"/>
                          </a:solidFill>
                        </a:rPr>
                        <a:t>TRUP PADURE</a:t>
                      </a:r>
                      <a:endParaRPr lang="en-GB" sz="1050">
                        <a:solidFill>
                          <a:schemeClr val="tx1"/>
                        </a:solidFill>
                      </a:endParaRPr>
                    </a:p>
                  </a:txBody>
                  <a:tcPr anchor="ctr"/>
                </a:tc>
                <a:tc>
                  <a:txBody>
                    <a:bodyPr/>
                    <a:lstStyle/>
                    <a:p>
                      <a:pPr algn="ctr"/>
                      <a:r>
                        <a:rPr lang="ro-RO" sz="1050">
                          <a:solidFill>
                            <a:schemeClr val="tx1"/>
                          </a:solidFill>
                        </a:rPr>
                        <a:t>CAMPIE</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1898</a:t>
                      </a:r>
                      <a:endParaRPr lang="en-GB" sz="1050">
                        <a:solidFill>
                          <a:schemeClr val="tx1"/>
                        </a:solidFill>
                      </a:endParaRPr>
                    </a:p>
                  </a:txBody>
                  <a:tcPr anchor="ctr"/>
                </a:tc>
                <a:tc>
                  <a:txBody>
                    <a:bodyPr/>
                    <a:lstStyle/>
                    <a:p>
                      <a:pPr algn="ctr"/>
                      <a:r>
                        <a:rPr lang="ro-RO" sz="1050">
                          <a:solidFill>
                            <a:schemeClr val="tx1"/>
                          </a:solidFill>
                        </a:rPr>
                        <a:t>1595</a:t>
                      </a:r>
                      <a:endParaRPr lang="en-GB" sz="1050">
                        <a:solidFill>
                          <a:schemeClr val="tx1"/>
                        </a:solidFill>
                      </a:endParaRPr>
                    </a:p>
                  </a:txBody>
                  <a:tcPr anchor="ctr"/>
                </a:tc>
                <a:extLst>
                  <a:ext uri="{0D108BD9-81ED-4DB2-BD59-A6C34878D82A}">
                    <a16:rowId xmlns:a16="http://schemas.microsoft.com/office/drawing/2014/main" val="1099436440"/>
                  </a:ext>
                </a:extLst>
              </a:tr>
              <a:tr h="354126">
                <a:tc vMerge="1">
                  <a:txBody>
                    <a:bodyPr/>
                    <a:lstStyle/>
                    <a:p>
                      <a:endParaRPr lang="en-GB"/>
                    </a:p>
                  </a:txBody>
                  <a:tcPr/>
                </a:tc>
                <a:tc>
                  <a:txBody>
                    <a:bodyPr/>
                    <a:lstStyle/>
                    <a:p>
                      <a:pPr algn="ctr"/>
                      <a:r>
                        <a:rPr lang="ro-RO" sz="1050">
                          <a:solidFill>
                            <a:schemeClr val="tx1"/>
                          </a:solidFill>
                        </a:rPr>
                        <a:t>DEAL</a:t>
                      </a:r>
                      <a:endParaRPr lang="en-GB" sz="1050">
                        <a:solidFill>
                          <a:schemeClr val="tx1"/>
                        </a:solidFill>
                      </a:endParaRP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1699</a:t>
                      </a:r>
                      <a:endParaRPr lang="en-GB" sz="1050">
                        <a:solidFill>
                          <a:schemeClr val="tx1"/>
                        </a:solidFill>
                      </a:endParaRPr>
                    </a:p>
                  </a:txBody>
                  <a:tcPr anchor="ctr"/>
                </a:tc>
                <a:tc>
                  <a:txBody>
                    <a:bodyPr/>
                    <a:lstStyle/>
                    <a:p>
                      <a:pPr algn="ctr"/>
                      <a:r>
                        <a:rPr lang="ro-RO" sz="1050">
                          <a:solidFill>
                            <a:schemeClr val="tx1"/>
                          </a:solidFill>
                        </a:rPr>
                        <a:t>1428</a:t>
                      </a:r>
                      <a:endParaRPr lang="en-GB" sz="1050">
                        <a:solidFill>
                          <a:schemeClr val="tx1"/>
                        </a:solidFill>
                      </a:endParaRPr>
                    </a:p>
                  </a:txBody>
                  <a:tcPr anchor="ctr"/>
                </a:tc>
                <a:extLst>
                  <a:ext uri="{0D108BD9-81ED-4DB2-BD59-A6C34878D82A}">
                    <a16:rowId xmlns:a16="http://schemas.microsoft.com/office/drawing/2014/main" val="4249407887"/>
                  </a:ext>
                </a:extLst>
              </a:tr>
              <a:tr h="216410">
                <a:tc vMerge="1">
                  <a:txBody>
                    <a:bodyPr/>
                    <a:lstStyle/>
                    <a:p>
                      <a:endParaRPr lang="en-GB"/>
                    </a:p>
                  </a:txBody>
                  <a:tcPr/>
                </a:tc>
                <a:tc>
                  <a:txBody>
                    <a:bodyPr/>
                    <a:lstStyle/>
                    <a:p>
                      <a:pPr algn="ctr"/>
                      <a:r>
                        <a:rPr lang="ro-RO" sz="1050">
                          <a:solidFill>
                            <a:schemeClr val="tx1"/>
                          </a:solidFill>
                        </a:rPr>
                        <a:t>MUNTE</a:t>
                      </a:r>
                      <a:endParaRPr lang="en-GB" sz="1050">
                        <a:solidFill>
                          <a:schemeClr val="tx1"/>
                        </a:solidFill>
                      </a:endParaRPr>
                    </a:p>
                  </a:txBody>
                  <a:tcPr anchor="ctr"/>
                </a:tc>
                <a:tc>
                  <a:txBody>
                    <a:bodyPr/>
                    <a:lstStyle/>
                    <a:p>
                      <a:pPr algn="ctr"/>
                      <a:r>
                        <a:rPr lang="ro-RO" sz="1050">
                          <a:solidFill>
                            <a:schemeClr val="tx1"/>
                          </a:solidFill>
                        </a:rPr>
                        <a:t>RASINOASE/FAG</a:t>
                      </a:r>
                      <a:endParaRPr lang="en-GB" sz="1050">
                        <a:solidFill>
                          <a:schemeClr val="tx1"/>
                        </a:solidFill>
                      </a:endParaRPr>
                    </a:p>
                  </a:txBody>
                  <a:tcPr anchor="ctr"/>
                </a:tc>
                <a:tc>
                  <a:txBody>
                    <a:bodyPr/>
                    <a:lstStyle/>
                    <a:p>
                      <a:pPr algn="ctr"/>
                      <a:r>
                        <a:rPr lang="ro-RO" sz="1050">
                          <a:solidFill>
                            <a:schemeClr val="tx1"/>
                          </a:solidFill>
                        </a:rPr>
                        <a:t>223</a:t>
                      </a:r>
                      <a:endParaRPr lang="en-GB" sz="1050">
                        <a:solidFill>
                          <a:schemeClr val="tx1"/>
                        </a:solidFill>
                      </a:endParaRPr>
                    </a:p>
                  </a:txBody>
                  <a:tcPr anchor="ctr"/>
                </a:tc>
                <a:tc>
                  <a:txBody>
                    <a:bodyPr/>
                    <a:lstStyle/>
                    <a:p>
                      <a:pPr algn="ctr"/>
                      <a:r>
                        <a:rPr lang="ro-RO" sz="1050">
                          <a:solidFill>
                            <a:schemeClr val="tx1"/>
                          </a:solidFill>
                        </a:rPr>
                        <a:t>187</a:t>
                      </a:r>
                      <a:endParaRPr lang="en-GB" sz="1050">
                        <a:solidFill>
                          <a:schemeClr val="tx1"/>
                        </a:solidFill>
                      </a:endParaRPr>
                    </a:p>
                  </a:txBody>
                  <a:tcPr anchor="ctr"/>
                </a:tc>
                <a:extLst>
                  <a:ext uri="{0D108BD9-81ED-4DB2-BD59-A6C34878D82A}">
                    <a16:rowId xmlns:a16="http://schemas.microsoft.com/office/drawing/2014/main" val="1406077771"/>
                  </a:ext>
                </a:extLst>
              </a:tr>
              <a:tr h="291187">
                <a:tc rowSpan="2">
                  <a:txBody>
                    <a:bodyPr/>
                    <a:lstStyle/>
                    <a:p>
                      <a:pPr algn="ctr"/>
                      <a:r>
                        <a:rPr lang="en-GB" sz="1050">
                          <a:solidFill>
                            <a:schemeClr val="tx1"/>
                          </a:solidFill>
                        </a:rPr>
                        <a:t>PERDEA DE PROTECTIE</a:t>
                      </a:r>
                    </a:p>
                    <a:p>
                      <a:pPr algn="ctr"/>
                      <a:endParaRPr lang="en-GB" sz="1050">
                        <a:solidFill>
                          <a:schemeClr val="tx1"/>
                        </a:solidFill>
                      </a:endParaRPr>
                    </a:p>
                  </a:txBody>
                  <a:tcPr anchor="ctr"/>
                </a:tc>
                <a:tc>
                  <a:txBody>
                    <a:bodyPr/>
                    <a:lstStyle/>
                    <a:p>
                      <a:pPr algn="ctr"/>
                      <a:r>
                        <a:rPr lang="ro-RO" sz="1050">
                          <a:solidFill>
                            <a:schemeClr val="tx1"/>
                          </a:solidFill>
                        </a:rPr>
                        <a:t>CAMPIE </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1860</a:t>
                      </a:r>
                      <a:endParaRPr lang="en-GB" sz="1050">
                        <a:solidFill>
                          <a:schemeClr val="tx1"/>
                        </a:solidFill>
                      </a:endParaRPr>
                    </a:p>
                  </a:txBody>
                  <a:tcPr anchor="ctr"/>
                </a:tc>
                <a:tc>
                  <a:txBody>
                    <a:bodyPr/>
                    <a:lstStyle/>
                    <a:p>
                      <a:pPr algn="ctr"/>
                      <a:r>
                        <a:rPr lang="ro-RO" sz="1050">
                          <a:solidFill>
                            <a:schemeClr val="tx1"/>
                          </a:solidFill>
                        </a:rPr>
                        <a:t>1563</a:t>
                      </a:r>
                      <a:endParaRPr lang="en-GB" sz="1050">
                        <a:solidFill>
                          <a:schemeClr val="tx1"/>
                        </a:solidFill>
                      </a:endParaRPr>
                    </a:p>
                  </a:txBody>
                  <a:tcPr anchor="ctr"/>
                </a:tc>
                <a:extLst>
                  <a:ext uri="{0D108BD9-81ED-4DB2-BD59-A6C34878D82A}">
                    <a16:rowId xmlns:a16="http://schemas.microsoft.com/office/drawing/2014/main" val="3096292913"/>
                  </a:ext>
                </a:extLst>
              </a:tr>
              <a:tr h="365480">
                <a:tc vMerge="1">
                  <a:txBody>
                    <a:bodyPr/>
                    <a:lstStyle/>
                    <a:p>
                      <a:endParaRPr lang="en-GB"/>
                    </a:p>
                  </a:txBody>
                  <a:tcPr/>
                </a:tc>
                <a:tc>
                  <a:txBody>
                    <a:bodyPr/>
                    <a:lstStyle/>
                    <a:p>
                      <a:pPr algn="ctr"/>
                      <a:r>
                        <a:rPr lang="en-GB" sz="1050">
                          <a:solidFill>
                            <a:schemeClr val="tx1"/>
                          </a:solidFill>
                        </a:rPr>
                        <a:t>DEAL</a:t>
                      </a: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1860</a:t>
                      </a:r>
                      <a:endParaRPr lang="en-GB" sz="1050">
                        <a:solidFill>
                          <a:schemeClr val="tx1"/>
                        </a:solidFill>
                      </a:endParaRPr>
                    </a:p>
                  </a:txBody>
                  <a:tcPr anchor="ctr"/>
                </a:tc>
                <a:tc>
                  <a:txBody>
                    <a:bodyPr/>
                    <a:lstStyle/>
                    <a:p>
                      <a:pPr algn="ctr"/>
                      <a:r>
                        <a:rPr lang="ro-RO" sz="1050">
                          <a:solidFill>
                            <a:schemeClr val="tx1"/>
                          </a:solidFill>
                        </a:rPr>
                        <a:t>1563</a:t>
                      </a:r>
                      <a:endParaRPr lang="en-GB" sz="1050">
                        <a:solidFill>
                          <a:schemeClr val="tx1"/>
                        </a:solidFill>
                      </a:endParaRPr>
                    </a:p>
                  </a:txBody>
                  <a:tcPr anchor="ctr"/>
                </a:tc>
                <a:extLst>
                  <a:ext uri="{0D108BD9-81ED-4DB2-BD59-A6C34878D82A}">
                    <a16:rowId xmlns:a16="http://schemas.microsoft.com/office/drawing/2014/main" val="1490833008"/>
                  </a:ext>
                </a:extLst>
              </a:tr>
            </a:tbl>
          </a:graphicData>
        </a:graphic>
      </p:graphicFrame>
    </p:spTree>
    <p:extLst>
      <p:ext uri="{BB962C8B-B14F-4D97-AF65-F5344CB8AC3E}">
        <p14:creationId xmlns:p14="http://schemas.microsoft.com/office/powerpoint/2010/main" val="110044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sp>
        <p:nvSpPr>
          <p:cNvPr id="20" name="Subtitle 19">
            <a:extLst>
              <a:ext uri="{FF2B5EF4-FFF2-40B4-BE49-F238E27FC236}">
                <a16:creationId xmlns:a16="http://schemas.microsoft.com/office/drawing/2014/main" id="{3ED03E93-0EBA-02E7-5505-95A59D2FEAF3}"/>
              </a:ext>
            </a:extLst>
          </p:cNvPr>
          <p:cNvSpPr>
            <a:spLocks noGrp="1"/>
          </p:cNvSpPr>
          <p:nvPr>
            <p:ph type="subTitle" idx="7"/>
          </p:nvPr>
        </p:nvSpPr>
        <p:spPr>
          <a:xfrm>
            <a:off x="789905" y="19846"/>
            <a:ext cx="7187297" cy="4735033"/>
          </a:xfrm>
        </p:spPr>
        <p:txBody>
          <a:bodyPr/>
          <a:lstStyle/>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8"/>
            </a:pPr>
            <a:r>
              <a:rPr lang="ro-RO"/>
              <a:t>Valoarea costului standard pentru intretinerea plantatiilor in anul 5</a:t>
            </a:r>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139700" indent="0" algn="l"/>
            <a:endParaRPr lang="ro-RO"/>
          </a:p>
          <a:p>
            <a:pPr marL="139700" indent="0" algn="l"/>
            <a:endParaRPr lang="ro-RO"/>
          </a:p>
          <a:p>
            <a:pPr marL="139700" indent="0" algn="l"/>
            <a:endParaRPr lang="en-GB"/>
          </a:p>
        </p:txBody>
      </p:sp>
      <p:graphicFrame>
        <p:nvGraphicFramePr>
          <p:cNvPr id="4" name="Table 4">
            <a:extLst>
              <a:ext uri="{FF2B5EF4-FFF2-40B4-BE49-F238E27FC236}">
                <a16:creationId xmlns:a16="http://schemas.microsoft.com/office/drawing/2014/main" id="{B52528D4-0BA4-BEC0-C202-095F12B3028B}"/>
              </a:ext>
            </a:extLst>
          </p:cNvPr>
          <p:cNvGraphicFramePr>
            <a:graphicFrameLocks noGrp="1"/>
          </p:cNvGraphicFramePr>
          <p:nvPr>
            <p:extLst>
              <p:ext uri="{D42A27DB-BD31-4B8C-83A1-F6EECF244321}">
                <p14:modId xmlns:p14="http://schemas.microsoft.com/office/powerpoint/2010/main" val="2263581335"/>
              </p:ext>
            </p:extLst>
          </p:nvPr>
        </p:nvGraphicFramePr>
        <p:xfrm>
          <a:off x="724583" y="986265"/>
          <a:ext cx="7771243" cy="1877883"/>
        </p:xfrm>
        <a:graphic>
          <a:graphicData uri="http://schemas.openxmlformats.org/drawingml/2006/table">
            <a:tbl>
              <a:tblPr firstRow="1" bandRow="1">
                <a:tableStyleId>{7212811F-FE74-4B97-BB95-3AB122401E94}</a:tableStyleId>
              </a:tblPr>
              <a:tblGrid>
                <a:gridCol w="1085937">
                  <a:extLst>
                    <a:ext uri="{9D8B030D-6E8A-4147-A177-3AD203B41FA5}">
                      <a16:colId xmlns:a16="http://schemas.microsoft.com/office/drawing/2014/main" val="2977948874"/>
                    </a:ext>
                  </a:extLst>
                </a:gridCol>
                <a:gridCol w="907422">
                  <a:extLst>
                    <a:ext uri="{9D8B030D-6E8A-4147-A177-3AD203B41FA5}">
                      <a16:colId xmlns:a16="http://schemas.microsoft.com/office/drawing/2014/main" val="2655800549"/>
                    </a:ext>
                  </a:extLst>
                </a:gridCol>
                <a:gridCol w="1687081">
                  <a:extLst>
                    <a:ext uri="{9D8B030D-6E8A-4147-A177-3AD203B41FA5}">
                      <a16:colId xmlns:a16="http://schemas.microsoft.com/office/drawing/2014/main" val="1958180382"/>
                    </a:ext>
                  </a:extLst>
                </a:gridCol>
                <a:gridCol w="2099144">
                  <a:extLst>
                    <a:ext uri="{9D8B030D-6E8A-4147-A177-3AD203B41FA5}">
                      <a16:colId xmlns:a16="http://schemas.microsoft.com/office/drawing/2014/main" val="2603005868"/>
                    </a:ext>
                  </a:extLst>
                </a:gridCol>
                <a:gridCol w="1991659">
                  <a:extLst>
                    <a:ext uri="{9D8B030D-6E8A-4147-A177-3AD203B41FA5}">
                      <a16:colId xmlns:a16="http://schemas.microsoft.com/office/drawing/2014/main" val="1373590828"/>
                    </a:ext>
                  </a:extLst>
                </a:gridCol>
              </a:tblGrid>
              <a:tr h="354126">
                <a:tc>
                  <a:txBody>
                    <a:bodyPr/>
                    <a:lstStyle/>
                    <a:p>
                      <a:pPr algn="ctr"/>
                      <a:r>
                        <a:rPr lang="ro-RO" sz="1050">
                          <a:solidFill>
                            <a:schemeClr val="tx1"/>
                          </a:solidFill>
                        </a:rPr>
                        <a:t>TIPUL DE PLANTATIE</a:t>
                      </a:r>
                      <a:endParaRPr lang="en-GB" sz="1050">
                        <a:solidFill>
                          <a:schemeClr val="tx1"/>
                        </a:solidFill>
                      </a:endParaRPr>
                    </a:p>
                  </a:txBody>
                  <a:tcPr anchor="ctr"/>
                </a:tc>
                <a:tc>
                  <a:txBody>
                    <a:bodyPr/>
                    <a:lstStyle/>
                    <a:p>
                      <a:pPr algn="ctr"/>
                      <a:r>
                        <a:rPr lang="ro-RO" sz="1050">
                          <a:solidFill>
                            <a:schemeClr val="tx1"/>
                          </a:solidFill>
                        </a:rPr>
                        <a:t>UNITATEA DE RELIEF</a:t>
                      </a:r>
                      <a:endParaRPr lang="en-GB" sz="1050">
                        <a:solidFill>
                          <a:schemeClr val="tx1"/>
                        </a:solidFill>
                      </a:endParaRPr>
                    </a:p>
                  </a:txBody>
                  <a:tcPr anchor="ctr"/>
                </a:tc>
                <a:tc>
                  <a:txBody>
                    <a:bodyPr/>
                    <a:lstStyle/>
                    <a:p>
                      <a:pPr algn="ctr"/>
                      <a:r>
                        <a:rPr lang="ro-RO" sz="1050">
                          <a:solidFill>
                            <a:schemeClr val="tx1"/>
                          </a:solidFill>
                        </a:rPr>
                        <a:t>SPECIA DE BAZA</a:t>
                      </a:r>
                      <a:endParaRPr lang="en-GB" sz="1050">
                        <a:solidFill>
                          <a:schemeClr val="tx1"/>
                        </a:solidFill>
                      </a:endParaRPr>
                    </a:p>
                  </a:txBody>
                  <a:tcPr anchor="ctr"/>
                </a:tc>
                <a:tc>
                  <a:txBody>
                    <a:bodyPr/>
                    <a:lstStyle/>
                    <a:p>
                      <a:pPr algn="ctr"/>
                      <a:r>
                        <a:rPr lang="ro-RO" sz="1050">
                          <a:solidFill>
                            <a:schemeClr val="tx1"/>
                          </a:solidFill>
                        </a:rPr>
                        <a:t>COST STANDAR CU TVA NERECUPERABIL(EURO/HA)</a:t>
                      </a:r>
                      <a:endParaRPr lang="en-GB" sz="1050">
                        <a:solidFill>
                          <a:schemeClr val="tx1"/>
                        </a:solidFill>
                      </a:endParaRPr>
                    </a:p>
                  </a:txBody>
                  <a:tcPr anchor="ctr"/>
                </a:tc>
                <a:tc>
                  <a:txBody>
                    <a:bodyPr/>
                    <a:lstStyle/>
                    <a:p>
                      <a:pPr algn="ctr"/>
                      <a:r>
                        <a:rPr lang="it-IT" sz="1050">
                          <a:solidFill>
                            <a:schemeClr val="tx1"/>
                          </a:solidFill>
                        </a:rPr>
                        <a:t>COST STANDAR CU TVA REC</a:t>
                      </a:r>
                      <a:r>
                        <a:rPr lang="ro-RO" sz="1050">
                          <a:solidFill>
                            <a:schemeClr val="tx1"/>
                          </a:solidFill>
                        </a:rPr>
                        <a:t>UPERABIL</a:t>
                      </a:r>
                      <a:r>
                        <a:rPr lang="it-IT" sz="1050">
                          <a:solidFill>
                            <a:schemeClr val="tx1"/>
                          </a:solidFill>
                        </a:rPr>
                        <a:t>(EURO/HA)</a:t>
                      </a:r>
                    </a:p>
                  </a:txBody>
                  <a:tcPr anchor="ctr"/>
                </a:tc>
                <a:extLst>
                  <a:ext uri="{0D108BD9-81ED-4DB2-BD59-A6C34878D82A}">
                    <a16:rowId xmlns:a16="http://schemas.microsoft.com/office/drawing/2014/main" val="3999456820"/>
                  </a:ext>
                </a:extLst>
              </a:tr>
              <a:tr h="186356">
                <a:tc rowSpan="3">
                  <a:txBody>
                    <a:bodyPr/>
                    <a:lstStyle/>
                    <a:p>
                      <a:pPr algn="ctr"/>
                      <a:r>
                        <a:rPr lang="ro-RO" sz="1050">
                          <a:solidFill>
                            <a:schemeClr val="tx1"/>
                          </a:solidFill>
                        </a:rPr>
                        <a:t>TRUP PADURE</a:t>
                      </a:r>
                      <a:endParaRPr lang="en-GB" sz="1050">
                        <a:solidFill>
                          <a:schemeClr val="tx1"/>
                        </a:solidFill>
                      </a:endParaRPr>
                    </a:p>
                  </a:txBody>
                  <a:tcPr anchor="ctr"/>
                </a:tc>
                <a:tc>
                  <a:txBody>
                    <a:bodyPr/>
                    <a:lstStyle/>
                    <a:p>
                      <a:pPr algn="ctr"/>
                      <a:r>
                        <a:rPr lang="ro-RO" sz="1050">
                          <a:solidFill>
                            <a:schemeClr val="tx1"/>
                          </a:solidFill>
                        </a:rPr>
                        <a:t>CAMPIE</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1898</a:t>
                      </a:r>
                      <a:endParaRPr lang="en-GB" sz="1050">
                        <a:solidFill>
                          <a:schemeClr val="tx1"/>
                        </a:solidFill>
                      </a:endParaRPr>
                    </a:p>
                  </a:txBody>
                  <a:tcPr anchor="ctr"/>
                </a:tc>
                <a:tc>
                  <a:txBody>
                    <a:bodyPr/>
                    <a:lstStyle/>
                    <a:p>
                      <a:pPr algn="ctr"/>
                      <a:r>
                        <a:rPr lang="ro-RO" sz="1050">
                          <a:solidFill>
                            <a:schemeClr val="tx1"/>
                          </a:solidFill>
                        </a:rPr>
                        <a:t>1595</a:t>
                      </a:r>
                      <a:endParaRPr lang="en-GB" sz="1050">
                        <a:solidFill>
                          <a:schemeClr val="tx1"/>
                        </a:solidFill>
                      </a:endParaRPr>
                    </a:p>
                  </a:txBody>
                  <a:tcPr anchor="ctr"/>
                </a:tc>
                <a:extLst>
                  <a:ext uri="{0D108BD9-81ED-4DB2-BD59-A6C34878D82A}">
                    <a16:rowId xmlns:a16="http://schemas.microsoft.com/office/drawing/2014/main" val="1099436440"/>
                  </a:ext>
                </a:extLst>
              </a:tr>
              <a:tr h="306816">
                <a:tc vMerge="1">
                  <a:txBody>
                    <a:bodyPr/>
                    <a:lstStyle/>
                    <a:p>
                      <a:endParaRPr lang="en-GB"/>
                    </a:p>
                  </a:txBody>
                  <a:tcPr/>
                </a:tc>
                <a:tc>
                  <a:txBody>
                    <a:bodyPr/>
                    <a:lstStyle/>
                    <a:p>
                      <a:pPr algn="ctr"/>
                      <a:r>
                        <a:rPr lang="ro-RO" sz="1050">
                          <a:solidFill>
                            <a:schemeClr val="tx1"/>
                          </a:solidFill>
                        </a:rPr>
                        <a:t>DEAL</a:t>
                      </a:r>
                      <a:endParaRPr lang="en-GB" sz="1050">
                        <a:solidFill>
                          <a:schemeClr val="tx1"/>
                        </a:solidFill>
                      </a:endParaRP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947</a:t>
                      </a:r>
                      <a:endParaRPr lang="en-GB" sz="1050">
                        <a:solidFill>
                          <a:schemeClr val="tx1"/>
                        </a:solidFill>
                      </a:endParaRPr>
                    </a:p>
                  </a:txBody>
                  <a:tcPr anchor="ctr"/>
                </a:tc>
                <a:tc>
                  <a:txBody>
                    <a:bodyPr/>
                    <a:lstStyle/>
                    <a:p>
                      <a:pPr algn="ctr"/>
                      <a:r>
                        <a:rPr lang="ro-RO" sz="1050">
                          <a:solidFill>
                            <a:schemeClr val="tx1"/>
                          </a:solidFill>
                        </a:rPr>
                        <a:t>796</a:t>
                      </a:r>
                      <a:endParaRPr lang="en-GB" sz="1050">
                        <a:solidFill>
                          <a:schemeClr val="tx1"/>
                        </a:solidFill>
                      </a:endParaRPr>
                    </a:p>
                  </a:txBody>
                  <a:tcPr anchor="ctr"/>
                </a:tc>
                <a:extLst>
                  <a:ext uri="{0D108BD9-81ED-4DB2-BD59-A6C34878D82A}">
                    <a16:rowId xmlns:a16="http://schemas.microsoft.com/office/drawing/2014/main" val="4249407887"/>
                  </a:ext>
                </a:extLst>
              </a:tr>
              <a:tr h="216410">
                <a:tc vMerge="1">
                  <a:txBody>
                    <a:bodyPr/>
                    <a:lstStyle/>
                    <a:p>
                      <a:endParaRPr lang="en-GB"/>
                    </a:p>
                  </a:txBody>
                  <a:tcPr/>
                </a:tc>
                <a:tc>
                  <a:txBody>
                    <a:bodyPr/>
                    <a:lstStyle/>
                    <a:p>
                      <a:pPr algn="ctr"/>
                      <a:r>
                        <a:rPr lang="ro-RO" sz="1050">
                          <a:solidFill>
                            <a:schemeClr val="tx1"/>
                          </a:solidFill>
                        </a:rPr>
                        <a:t>MUNTE</a:t>
                      </a:r>
                      <a:endParaRPr lang="en-GB" sz="1050">
                        <a:solidFill>
                          <a:schemeClr val="tx1"/>
                        </a:solidFill>
                      </a:endParaRPr>
                    </a:p>
                  </a:txBody>
                  <a:tcPr anchor="ctr"/>
                </a:tc>
                <a:tc>
                  <a:txBody>
                    <a:bodyPr/>
                    <a:lstStyle/>
                    <a:p>
                      <a:pPr algn="ctr"/>
                      <a:r>
                        <a:rPr lang="ro-RO" sz="1050">
                          <a:solidFill>
                            <a:schemeClr val="tx1"/>
                          </a:solidFill>
                        </a:rPr>
                        <a:t>RASINOASE/FAG</a:t>
                      </a:r>
                      <a:endParaRPr lang="en-GB" sz="1050">
                        <a:solidFill>
                          <a:schemeClr val="tx1"/>
                        </a:solidFill>
                      </a:endParaRPr>
                    </a:p>
                  </a:txBody>
                  <a:tcPr anchor="ctr"/>
                </a:tc>
                <a:tc>
                  <a:txBody>
                    <a:bodyPr/>
                    <a:lstStyle/>
                    <a:p>
                      <a:pPr algn="ctr"/>
                      <a:r>
                        <a:rPr lang="ro-RO" sz="1050">
                          <a:solidFill>
                            <a:schemeClr val="tx1"/>
                          </a:solidFill>
                        </a:rPr>
                        <a:t>223</a:t>
                      </a:r>
                      <a:endParaRPr lang="en-GB" sz="1050">
                        <a:solidFill>
                          <a:schemeClr val="tx1"/>
                        </a:solidFill>
                      </a:endParaRPr>
                    </a:p>
                  </a:txBody>
                  <a:tcPr anchor="ctr"/>
                </a:tc>
                <a:tc>
                  <a:txBody>
                    <a:bodyPr/>
                    <a:lstStyle/>
                    <a:p>
                      <a:pPr algn="ctr"/>
                      <a:r>
                        <a:rPr lang="ro-RO" sz="1050">
                          <a:solidFill>
                            <a:schemeClr val="tx1"/>
                          </a:solidFill>
                        </a:rPr>
                        <a:t>187</a:t>
                      </a:r>
                      <a:endParaRPr lang="en-GB" sz="1050">
                        <a:solidFill>
                          <a:schemeClr val="tx1"/>
                        </a:solidFill>
                      </a:endParaRPr>
                    </a:p>
                  </a:txBody>
                  <a:tcPr anchor="ctr"/>
                </a:tc>
                <a:extLst>
                  <a:ext uri="{0D108BD9-81ED-4DB2-BD59-A6C34878D82A}">
                    <a16:rowId xmlns:a16="http://schemas.microsoft.com/office/drawing/2014/main" val="1406077771"/>
                  </a:ext>
                </a:extLst>
              </a:tr>
              <a:tr h="291187">
                <a:tc rowSpan="2">
                  <a:txBody>
                    <a:bodyPr/>
                    <a:lstStyle/>
                    <a:p>
                      <a:pPr algn="ctr"/>
                      <a:r>
                        <a:rPr lang="en-GB" sz="1050">
                          <a:solidFill>
                            <a:schemeClr val="tx1"/>
                          </a:solidFill>
                        </a:rPr>
                        <a:t>PERDEA DE PROTECTIE</a:t>
                      </a:r>
                    </a:p>
                    <a:p>
                      <a:pPr algn="ctr"/>
                      <a:endParaRPr lang="en-GB" sz="1050">
                        <a:solidFill>
                          <a:schemeClr val="tx1"/>
                        </a:solidFill>
                      </a:endParaRPr>
                    </a:p>
                  </a:txBody>
                  <a:tcPr anchor="ctr"/>
                </a:tc>
                <a:tc>
                  <a:txBody>
                    <a:bodyPr/>
                    <a:lstStyle/>
                    <a:p>
                      <a:pPr algn="ctr"/>
                      <a:r>
                        <a:rPr lang="ro-RO" sz="1050">
                          <a:solidFill>
                            <a:schemeClr val="tx1"/>
                          </a:solidFill>
                        </a:rPr>
                        <a:t>CAMPIE </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1860</a:t>
                      </a:r>
                      <a:endParaRPr lang="en-GB" sz="1050">
                        <a:solidFill>
                          <a:schemeClr val="tx1"/>
                        </a:solidFill>
                      </a:endParaRPr>
                    </a:p>
                  </a:txBody>
                  <a:tcPr anchor="ctr"/>
                </a:tc>
                <a:tc>
                  <a:txBody>
                    <a:bodyPr/>
                    <a:lstStyle/>
                    <a:p>
                      <a:pPr algn="ctr"/>
                      <a:r>
                        <a:rPr lang="ro-RO" sz="1050">
                          <a:solidFill>
                            <a:schemeClr val="tx1"/>
                          </a:solidFill>
                        </a:rPr>
                        <a:t>1563</a:t>
                      </a:r>
                      <a:endParaRPr lang="en-GB" sz="1050">
                        <a:solidFill>
                          <a:schemeClr val="tx1"/>
                        </a:solidFill>
                      </a:endParaRPr>
                    </a:p>
                  </a:txBody>
                  <a:tcPr anchor="ctr"/>
                </a:tc>
                <a:extLst>
                  <a:ext uri="{0D108BD9-81ED-4DB2-BD59-A6C34878D82A}">
                    <a16:rowId xmlns:a16="http://schemas.microsoft.com/office/drawing/2014/main" val="3096292913"/>
                  </a:ext>
                </a:extLst>
              </a:tr>
              <a:tr h="365480">
                <a:tc vMerge="1">
                  <a:txBody>
                    <a:bodyPr/>
                    <a:lstStyle/>
                    <a:p>
                      <a:endParaRPr lang="en-GB"/>
                    </a:p>
                  </a:txBody>
                  <a:tcPr/>
                </a:tc>
                <a:tc>
                  <a:txBody>
                    <a:bodyPr/>
                    <a:lstStyle/>
                    <a:p>
                      <a:pPr algn="ctr"/>
                      <a:r>
                        <a:rPr lang="en-GB" sz="1050">
                          <a:solidFill>
                            <a:schemeClr val="tx1"/>
                          </a:solidFill>
                        </a:rPr>
                        <a:t>DEAL</a:t>
                      </a: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1860</a:t>
                      </a:r>
                      <a:endParaRPr lang="en-GB" sz="1050">
                        <a:solidFill>
                          <a:schemeClr val="tx1"/>
                        </a:solidFill>
                      </a:endParaRPr>
                    </a:p>
                  </a:txBody>
                  <a:tcPr anchor="ctr"/>
                </a:tc>
                <a:tc>
                  <a:txBody>
                    <a:bodyPr/>
                    <a:lstStyle/>
                    <a:p>
                      <a:pPr algn="ctr"/>
                      <a:r>
                        <a:rPr lang="ro-RO" sz="1050">
                          <a:solidFill>
                            <a:schemeClr val="tx1"/>
                          </a:solidFill>
                        </a:rPr>
                        <a:t>1563</a:t>
                      </a:r>
                      <a:endParaRPr lang="en-GB" sz="1050">
                        <a:solidFill>
                          <a:schemeClr val="tx1"/>
                        </a:solidFill>
                      </a:endParaRPr>
                    </a:p>
                  </a:txBody>
                  <a:tcPr anchor="ctr"/>
                </a:tc>
                <a:extLst>
                  <a:ext uri="{0D108BD9-81ED-4DB2-BD59-A6C34878D82A}">
                    <a16:rowId xmlns:a16="http://schemas.microsoft.com/office/drawing/2014/main" val="1490833008"/>
                  </a:ext>
                </a:extLst>
              </a:tr>
            </a:tbl>
          </a:graphicData>
        </a:graphic>
      </p:graphicFrame>
    </p:spTree>
    <p:extLst>
      <p:ext uri="{BB962C8B-B14F-4D97-AF65-F5344CB8AC3E}">
        <p14:creationId xmlns:p14="http://schemas.microsoft.com/office/powerpoint/2010/main" val="376137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3"/>
          <p:cNvSpPr txBox="1">
            <a:spLocks noGrp="1"/>
          </p:cNvSpPr>
          <p:nvPr>
            <p:ph type="title"/>
          </p:nvPr>
        </p:nvSpPr>
        <p:spPr>
          <a:xfrm>
            <a:off x="712200" y="14881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o-RO"/>
              <a:t>Investitii</a:t>
            </a:r>
            <a:r>
              <a:rPr lang="en-GB"/>
              <a:t> </a:t>
            </a:r>
            <a:r>
              <a:rPr lang="en-GB" dirty="0" err="1"/>
              <a:t>fonduri</a:t>
            </a:r>
            <a:r>
              <a:rPr lang="en-GB" dirty="0"/>
              <a:t> </a:t>
            </a:r>
            <a:r>
              <a:rPr lang="en-GB" err="1"/>
              <a:t>europene</a:t>
            </a:r>
            <a:r>
              <a:rPr lang="en-GB"/>
              <a:t> </a:t>
            </a:r>
            <a:endParaRPr dirty="0"/>
          </a:p>
        </p:txBody>
      </p:sp>
      <p:graphicFrame>
        <p:nvGraphicFramePr>
          <p:cNvPr id="271" name="Google Shape;271;p33"/>
          <p:cNvGraphicFramePr/>
          <p:nvPr>
            <p:extLst>
              <p:ext uri="{D42A27DB-BD31-4B8C-83A1-F6EECF244321}">
                <p14:modId xmlns:p14="http://schemas.microsoft.com/office/powerpoint/2010/main" val="1825516179"/>
              </p:ext>
            </p:extLst>
          </p:nvPr>
        </p:nvGraphicFramePr>
        <p:xfrm>
          <a:off x="1041181" y="945387"/>
          <a:ext cx="6458616" cy="4198113"/>
        </p:xfrm>
        <a:graphic>
          <a:graphicData uri="http://schemas.openxmlformats.org/drawingml/2006/table">
            <a:tbl>
              <a:tblPr>
                <a:noFill/>
                <a:tableStyleId>{7212811F-FE74-4B97-BB95-3AB122401E94}</a:tableStyleId>
              </a:tblPr>
              <a:tblGrid>
                <a:gridCol w="2070370">
                  <a:extLst>
                    <a:ext uri="{9D8B030D-6E8A-4147-A177-3AD203B41FA5}">
                      <a16:colId xmlns:a16="http://schemas.microsoft.com/office/drawing/2014/main" val="20000"/>
                    </a:ext>
                  </a:extLst>
                </a:gridCol>
                <a:gridCol w="4388246">
                  <a:extLst>
                    <a:ext uri="{9D8B030D-6E8A-4147-A177-3AD203B41FA5}">
                      <a16:colId xmlns:a16="http://schemas.microsoft.com/office/drawing/2014/main" val="20001"/>
                    </a:ext>
                  </a:extLst>
                </a:gridCol>
              </a:tblGrid>
              <a:tr h="540513">
                <a:tc>
                  <a:txBody>
                    <a:bodyPr/>
                    <a:lstStyle/>
                    <a:p>
                      <a:pPr marL="0" lvl="0" indent="0" algn="ctr" rtl="0">
                        <a:spcBef>
                          <a:spcPts val="0"/>
                        </a:spcBef>
                        <a:spcAft>
                          <a:spcPts val="0"/>
                        </a:spcAft>
                        <a:buNone/>
                      </a:pPr>
                      <a:r>
                        <a:rPr lang="ro-RO" sz="1000" b="1">
                          <a:solidFill>
                            <a:schemeClr val="dk1"/>
                          </a:solidFill>
                          <a:latin typeface="Poppins"/>
                          <a:ea typeface="Poppins"/>
                          <a:cs typeface="Poppins"/>
                          <a:sym typeface="Poppins"/>
                        </a:rPr>
                        <a:t>Investiții în fermele vegetale</a:t>
                      </a:r>
                    </a:p>
                    <a:p>
                      <a:pPr marL="0" lvl="0" indent="0" algn="ctr" rtl="0">
                        <a:spcBef>
                          <a:spcPts val="0"/>
                        </a:spcBef>
                        <a:spcAft>
                          <a:spcPts val="0"/>
                        </a:spcAft>
                        <a:buNone/>
                      </a:pPr>
                      <a:r>
                        <a:rPr lang="ro-RO" sz="1000" b="0" i="1">
                          <a:solidFill>
                            <a:schemeClr val="dk1"/>
                          </a:solidFill>
                          <a:latin typeface="Poppins"/>
                          <a:ea typeface="Poppins"/>
                          <a:cs typeface="Poppins"/>
                          <a:sym typeface="Poppins"/>
                        </a:rPr>
                        <a:t>(Politica Agricolă Comună – PAC 2023-2027)</a:t>
                      </a:r>
                      <a:endParaRPr lang="en-GB" sz="1000" b="0" i="1">
                        <a:solidFill>
                          <a:schemeClr val="dk1"/>
                        </a:solidFill>
                        <a:latin typeface="Poppins"/>
                        <a:ea typeface="Poppins"/>
                        <a:cs typeface="Poppins"/>
                        <a:sym typeface="Poppins"/>
                      </a:endParaRPr>
                    </a:p>
                  </a:txBody>
                  <a:tcPr marL="91425" marR="91425" marT="0" marB="0" anchor="ctr">
                    <a:lnL w="19050" cap="flat" cmpd="sng">
                      <a:solidFill>
                        <a:srgbClr val="06060A">
                          <a:alpha val="0"/>
                        </a:srgbClr>
                      </a:solidFill>
                      <a:prstDash val="solid"/>
                      <a:round/>
                      <a:headEnd type="none" w="sm" len="sm"/>
                      <a:tailEnd type="none" w="sm" len="sm"/>
                    </a:lnL>
                    <a:lnR w="9525" cap="flat" cmpd="sng" algn="ctr">
                      <a:solidFill>
                        <a:schemeClr val="accent1"/>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ro-RO" sz="1000">
                          <a:solidFill>
                            <a:schemeClr val="dk1"/>
                          </a:solidFill>
                          <a:latin typeface="Poppins Medium"/>
                          <a:ea typeface="Poppins Medium"/>
                          <a:cs typeface="Poppins Medium"/>
                          <a:sym typeface="Poppins Medium"/>
                        </a:rPr>
                        <a:t>DR-13 – Achiziție utilaje sectorul agricol</a:t>
                      </a:r>
                    </a:p>
                    <a:p>
                      <a:pPr marL="0" lvl="0" indent="0" algn="l" rtl="0">
                        <a:spcBef>
                          <a:spcPts val="0"/>
                        </a:spcBef>
                        <a:spcAft>
                          <a:spcPts val="0"/>
                        </a:spcAft>
                        <a:buNone/>
                      </a:pPr>
                      <a:endParaRPr lang="ro-RO" sz="10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000">
                          <a:solidFill>
                            <a:schemeClr val="dk1"/>
                          </a:solidFill>
                          <a:latin typeface="Poppins Medium"/>
                          <a:ea typeface="Poppins Medium"/>
                          <a:cs typeface="Poppins Medium"/>
                          <a:sym typeface="Poppins Medium"/>
                        </a:rPr>
                        <a:t>DR-15 – Investiții în exploatații pomicole</a:t>
                      </a:r>
                    </a:p>
                    <a:p>
                      <a:pPr marL="0" lvl="0" indent="0" algn="l" rtl="0">
                        <a:spcBef>
                          <a:spcPts val="0"/>
                        </a:spcBef>
                        <a:spcAft>
                          <a:spcPts val="0"/>
                        </a:spcAft>
                        <a:buNone/>
                      </a:pPr>
                      <a:endParaRPr lang="ro-RO" sz="10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000">
                          <a:solidFill>
                            <a:schemeClr val="dk1"/>
                          </a:solidFill>
                          <a:latin typeface="Poppins Medium"/>
                          <a:ea typeface="Poppins Medium"/>
                          <a:cs typeface="Poppins Medium"/>
                          <a:sym typeface="Poppins Medium"/>
                        </a:rPr>
                        <a:t>DR-16 – Investiții în sectorul legume și / sau cartofi</a:t>
                      </a:r>
                    </a:p>
                    <a:p>
                      <a:pPr marL="0" lvl="0" indent="0" algn="l" rtl="0">
                        <a:spcBef>
                          <a:spcPts val="0"/>
                        </a:spcBef>
                        <a:spcAft>
                          <a:spcPts val="0"/>
                        </a:spcAft>
                        <a:buNone/>
                      </a:pPr>
                      <a:endParaRPr lang="ro-RO" sz="10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000">
                          <a:solidFill>
                            <a:schemeClr val="dk1"/>
                          </a:solidFill>
                          <a:latin typeface="Poppins Medium"/>
                          <a:ea typeface="Poppins Medium"/>
                          <a:cs typeface="Poppins Medium"/>
                          <a:sym typeface="Poppins Medium"/>
                        </a:rPr>
                        <a:t>DR-17 – Investiții în sectoarele hamei și / sau struguri masă</a:t>
                      </a:r>
                    </a:p>
                    <a:p>
                      <a:pPr marL="0" lvl="0" indent="0" algn="l" rtl="0">
                        <a:spcBef>
                          <a:spcPts val="0"/>
                        </a:spcBef>
                        <a:spcAft>
                          <a:spcPts val="0"/>
                        </a:spcAft>
                        <a:buNone/>
                      </a:pPr>
                      <a:endParaRPr lang="ro-RO" sz="10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000">
                          <a:solidFill>
                            <a:schemeClr val="dk1"/>
                          </a:solidFill>
                          <a:latin typeface="Poppins Medium"/>
                          <a:ea typeface="Poppins Medium"/>
                          <a:cs typeface="Poppins Medium"/>
                          <a:sym typeface="Poppins Medium"/>
                        </a:rPr>
                        <a:t>DR-18 – Investiții în floricultură</a:t>
                      </a:r>
                      <a:endParaRPr sz="1000">
                        <a:solidFill>
                          <a:schemeClr val="dk1"/>
                        </a:solidFill>
                        <a:latin typeface="Poppins Medium"/>
                        <a:ea typeface="Poppins Medium"/>
                        <a:cs typeface="Poppins Medium"/>
                        <a:sym typeface="Poppins Medium"/>
                      </a:endParaRPr>
                    </a:p>
                  </a:txBody>
                  <a:tcPr marL="91425" marR="91425" marT="0" marB="0" anchor="ctr">
                    <a:lnL w="9525" cap="flat" cmpd="sng" algn="ctr">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3733665044"/>
                  </a:ext>
                </a:extLst>
              </a:tr>
              <a:tr h="540513">
                <a:tc>
                  <a:txBody>
                    <a:bodyPr/>
                    <a:lstStyle/>
                    <a:p>
                      <a:pPr marL="0" lvl="0" indent="0" algn="ctr" rtl="0">
                        <a:spcBef>
                          <a:spcPts val="0"/>
                        </a:spcBef>
                        <a:spcAft>
                          <a:spcPts val="0"/>
                        </a:spcAft>
                        <a:buNone/>
                      </a:pPr>
                      <a:r>
                        <a:rPr lang="en-GB" sz="1000" b="1">
                          <a:solidFill>
                            <a:schemeClr val="dk1"/>
                          </a:solidFill>
                          <a:latin typeface="Poppins"/>
                          <a:ea typeface="Poppins"/>
                          <a:cs typeface="Poppins"/>
                          <a:sym typeface="Poppins"/>
                        </a:rPr>
                        <a:t>Investitii in procesare</a:t>
                      </a:r>
                      <a:endParaRPr lang="ro-RO" sz="1000" b="1">
                        <a:solidFill>
                          <a:schemeClr val="dk1"/>
                        </a:solidFill>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ro-RO" sz="1000" b="0" i="1">
                          <a:solidFill>
                            <a:schemeClr val="dk1"/>
                          </a:solidFill>
                          <a:latin typeface="Poppins"/>
                          <a:ea typeface="Poppins"/>
                          <a:cs typeface="Poppins"/>
                          <a:sym typeface="Poppins"/>
                        </a:rPr>
                        <a:t>(Politica Agricolă Comună – PAC 2023-2027)</a:t>
                      </a:r>
                      <a:endParaRPr lang="en-GB" sz="1000" b="0" i="1">
                        <a:solidFill>
                          <a:schemeClr val="dk1"/>
                        </a:solidFill>
                        <a:latin typeface="Poppins"/>
                        <a:ea typeface="Poppins"/>
                        <a:cs typeface="Poppins"/>
                        <a:sym typeface="Poppins"/>
                      </a:endParaRPr>
                    </a:p>
                  </a:txBody>
                  <a:tcPr marL="91425" marR="91425" marT="0" marB="0" anchor="ctr">
                    <a:lnL w="19050" cap="flat" cmpd="sng">
                      <a:solidFill>
                        <a:srgbClr val="06060A">
                          <a:alpha val="0"/>
                        </a:srgbClr>
                      </a:solidFill>
                      <a:prstDash val="solid"/>
                      <a:round/>
                      <a:headEnd type="none" w="sm" len="sm"/>
                      <a:tailEnd type="none" w="sm" len="sm"/>
                    </a:lnL>
                    <a:lnR w="9525" cap="flat" cmpd="sng" algn="ctr">
                      <a:solidFill>
                        <a:schemeClr val="accent1"/>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1600"/>
                        </a:spcAft>
                        <a:buNone/>
                      </a:pPr>
                      <a:r>
                        <a:rPr lang="en-GB" sz="1000">
                          <a:solidFill>
                            <a:schemeClr val="dk1"/>
                          </a:solidFill>
                          <a:latin typeface="Poppins Medium"/>
                          <a:ea typeface="Poppins Medium"/>
                          <a:cs typeface="Poppins Medium"/>
                          <a:sym typeface="Poppins Medium"/>
                        </a:rPr>
                        <a:t>DR-22 -  Investiții în condiționarea, depozitarea și procesarea produselor agricole și pomicole</a:t>
                      </a:r>
                    </a:p>
                  </a:txBody>
                  <a:tcPr marL="91425" marR="91425" marT="0" marB="0" anchor="ctr">
                    <a:lnL w="9525" cap="flat" cmpd="sng" algn="ctr">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2501152528"/>
                  </a:ext>
                </a:extLst>
              </a:tr>
              <a:tr h="540513">
                <a:tc>
                  <a:txBody>
                    <a:bodyPr/>
                    <a:lstStyle/>
                    <a:p>
                      <a:pPr marL="0" lvl="0" indent="0" algn="ctr" rtl="0">
                        <a:spcBef>
                          <a:spcPts val="0"/>
                        </a:spcBef>
                        <a:spcAft>
                          <a:spcPts val="0"/>
                        </a:spcAft>
                        <a:buNone/>
                      </a:pPr>
                      <a:r>
                        <a:rPr lang="en-GB" sz="1000" b="1">
                          <a:solidFill>
                            <a:schemeClr val="dk1"/>
                          </a:solidFill>
                          <a:latin typeface="Poppins"/>
                          <a:ea typeface="Poppins"/>
                          <a:cs typeface="Poppins"/>
                          <a:sym typeface="Poppins"/>
                        </a:rPr>
                        <a:t>Investitii in sectorul zootehnic</a:t>
                      </a:r>
                      <a:endParaRPr lang="ro-RO" sz="1000" b="1">
                        <a:solidFill>
                          <a:schemeClr val="dk1"/>
                        </a:solidFill>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ro-RO" sz="1000" b="0" i="1">
                          <a:solidFill>
                            <a:schemeClr val="dk1"/>
                          </a:solidFill>
                          <a:latin typeface="Poppins"/>
                          <a:ea typeface="Poppins"/>
                          <a:cs typeface="Poppins"/>
                          <a:sym typeface="Poppins"/>
                        </a:rPr>
                        <a:t>(Politica Agricolă Comună – PAC 2023-2027)</a:t>
                      </a:r>
                      <a:endParaRPr lang="en-GB" sz="1000" b="0" i="1">
                        <a:solidFill>
                          <a:schemeClr val="dk1"/>
                        </a:solidFill>
                        <a:latin typeface="Poppins"/>
                        <a:ea typeface="Poppins"/>
                        <a:cs typeface="Poppins"/>
                        <a:sym typeface="Poppins"/>
                      </a:endParaRPr>
                    </a:p>
                  </a:txBody>
                  <a:tcPr marL="91425" marR="91425" marT="0" marB="0" anchor="ctr">
                    <a:lnL w="19050" cap="flat" cmpd="sng">
                      <a:solidFill>
                        <a:srgbClr val="06060A">
                          <a:alpha val="0"/>
                        </a:srgbClr>
                      </a:solidFill>
                      <a:prstDash val="solid"/>
                      <a:round/>
                      <a:headEnd type="none" w="sm" len="sm"/>
                      <a:tailEnd type="none" w="sm" len="sm"/>
                    </a:lnL>
                    <a:lnR w="9525" cap="flat" cmpd="sng" algn="ctr">
                      <a:solidFill>
                        <a:schemeClr val="accent1"/>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accent1"/>
                      </a:solidFill>
                      <a:prstDash val="solid"/>
                      <a:round/>
                      <a:headEnd type="none" w="sm" len="sm"/>
                      <a:tailEnd type="none" w="sm" len="sm"/>
                    </a:lnB>
                  </a:tcPr>
                </a:tc>
                <a:tc>
                  <a:txBody>
                    <a:bodyPr/>
                    <a:lstStyle/>
                    <a:p>
                      <a:pPr marL="0" lvl="0" indent="0" algn="l" rtl="0">
                        <a:spcBef>
                          <a:spcPts val="0"/>
                        </a:spcBef>
                        <a:spcAft>
                          <a:spcPts val="1600"/>
                        </a:spcAft>
                        <a:buNone/>
                      </a:pPr>
                      <a:r>
                        <a:rPr lang="en-GB" sz="1000">
                          <a:solidFill>
                            <a:schemeClr val="dk1"/>
                          </a:solidFill>
                          <a:latin typeface="Poppins Medium"/>
                          <a:ea typeface="Poppins Medium"/>
                          <a:cs typeface="Poppins Medium"/>
                          <a:sym typeface="Poppins Medium"/>
                        </a:rPr>
                        <a:t>DR-20 - Investiții în sectorul zootehnic </a:t>
                      </a:r>
                    </a:p>
                  </a:txBody>
                  <a:tcPr marL="91425" marR="91425" marT="0" marB="0" anchor="ctr">
                    <a:lnL w="9525" cap="flat" cmpd="sng" algn="ctr">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883754879"/>
                  </a:ext>
                </a:extLst>
              </a:tr>
              <a:tr h="540513">
                <a:tc>
                  <a:txBody>
                    <a:bodyPr/>
                    <a:lstStyle/>
                    <a:p>
                      <a:pPr marL="0" lvl="0" indent="0" algn="ctr" rtl="0">
                        <a:spcBef>
                          <a:spcPts val="0"/>
                        </a:spcBef>
                        <a:spcAft>
                          <a:spcPts val="0"/>
                        </a:spcAft>
                        <a:buNone/>
                      </a:pPr>
                      <a:r>
                        <a:rPr lang="en-GB" sz="1000" b="1">
                          <a:solidFill>
                            <a:schemeClr val="dk1"/>
                          </a:solidFill>
                          <a:latin typeface="Poppins"/>
                          <a:ea typeface="Poppins"/>
                          <a:cs typeface="Poppins"/>
                          <a:sym typeface="Poppins"/>
                        </a:rPr>
                        <a:t>Investitii in infrastructura de irigatii</a:t>
                      </a:r>
                      <a:endParaRPr lang="ro-RO" sz="1000" b="1">
                        <a:solidFill>
                          <a:schemeClr val="dk1"/>
                        </a:solidFill>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ro-RO" sz="1000" b="0" i="1">
                          <a:solidFill>
                            <a:schemeClr val="dk1"/>
                          </a:solidFill>
                          <a:latin typeface="Poppins"/>
                          <a:ea typeface="Poppins"/>
                          <a:cs typeface="Poppins"/>
                          <a:sym typeface="Poppins"/>
                        </a:rPr>
                        <a:t>(Politica Agricolă Comună – PAC 2023-2027)</a:t>
                      </a:r>
                      <a:endParaRPr lang="en-GB" sz="1000" b="0" i="1">
                        <a:solidFill>
                          <a:schemeClr val="dk1"/>
                        </a:solidFill>
                        <a:latin typeface="Poppins"/>
                        <a:ea typeface="Poppins"/>
                        <a:cs typeface="Poppins"/>
                        <a:sym typeface="Poppins"/>
                      </a:endParaRPr>
                    </a:p>
                  </a:txBody>
                  <a:tcPr marL="91425" marR="91425" marT="0" marB="0" anchor="ctr">
                    <a:lnL w="19050" cap="flat" cmpd="sng">
                      <a:solidFill>
                        <a:srgbClr val="06060A">
                          <a:alpha val="0"/>
                        </a:srgbClr>
                      </a:solidFill>
                      <a:prstDash val="solid"/>
                      <a:round/>
                      <a:headEnd type="none" w="sm" len="sm"/>
                      <a:tailEnd type="none" w="sm" len="sm"/>
                    </a:lnL>
                    <a:lnR w="9525" cap="flat" cmpd="sng" algn="ctr">
                      <a:solidFill>
                        <a:schemeClr val="accent1"/>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pt-BR" sz="1000">
                          <a:solidFill>
                            <a:schemeClr val="dk1"/>
                          </a:solidFill>
                          <a:latin typeface="Poppins Medium"/>
                          <a:ea typeface="Poppins Medium"/>
                          <a:cs typeface="Poppins Medium"/>
                          <a:sym typeface="Poppins Medium"/>
                        </a:rPr>
                        <a:t>DR-25 -  Modernizarea infrastructurii de irigații</a:t>
                      </a:r>
                      <a:endParaRPr lang="ro-RO" sz="10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endParaRPr lang="ro-RO" sz="10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pt-BR" sz="1000">
                          <a:solidFill>
                            <a:schemeClr val="dk1"/>
                          </a:solidFill>
                          <a:latin typeface="Poppins Medium"/>
                          <a:ea typeface="Poppins Medium"/>
                          <a:cs typeface="Poppins Medium"/>
                          <a:sym typeface="Poppins Medium"/>
                        </a:rPr>
                        <a:t>DR-26 -  Înființarea sistemelor de irigații</a:t>
                      </a:r>
                    </a:p>
                  </a:txBody>
                  <a:tcPr marL="91425" marR="91425" marT="0" marB="0" anchor="ctr">
                    <a:lnL w="9525" cap="flat" cmpd="sng" algn="ctr">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accent1"/>
                      </a:solidFill>
                      <a:prstDash val="solid"/>
                      <a:round/>
                      <a:headEnd type="none" w="sm" len="sm"/>
                      <a:tailEnd type="none" w="sm" len="sm"/>
                    </a:lnB>
                  </a:tcPr>
                </a:tc>
                <a:extLst>
                  <a:ext uri="{0D108BD9-81ED-4DB2-BD59-A6C34878D82A}">
                    <a16:rowId xmlns:a16="http://schemas.microsoft.com/office/drawing/2014/main" val="355084562"/>
                  </a:ext>
                </a:extLst>
              </a:tr>
              <a:tr h="540513">
                <a:tc>
                  <a:txBody>
                    <a:bodyPr/>
                    <a:lstStyle/>
                    <a:p>
                      <a:pPr marL="0" lvl="0" indent="0" algn="ctr" rtl="0">
                        <a:spcBef>
                          <a:spcPts val="0"/>
                        </a:spcBef>
                        <a:spcAft>
                          <a:spcPts val="0"/>
                        </a:spcAft>
                        <a:buNone/>
                      </a:pPr>
                      <a:r>
                        <a:rPr lang="en-GB" sz="1000" b="1">
                          <a:solidFill>
                            <a:schemeClr val="dk1"/>
                          </a:solidFill>
                          <a:latin typeface="Poppins"/>
                          <a:ea typeface="Poppins"/>
                          <a:cs typeface="Poppins"/>
                          <a:sym typeface="Poppins"/>
                        </a:rPr>
                        <a:t>Impaduriri</a:t>
                      </a:r>
                      <a:endParaRPr lang="ro-RO" sz="1000" b="1">
                        <a:solidFill>
                          <a:schemeClr val="dk1"/>
                        </a:solidFill>
                        <a:latin typeface="Poppins"/>
                        <a:ea typeface="Poppins"/>
                        <a:cs typeface="Poppins"/>
                        <a:sym typeface="Poppins"/>
                      </a:endParaRPr>
                    </a:p>
                    <a:p>
                      <a:pPr marL="0" lvl="0" indent="0" algn="ctr" rtl="0">
                        <a:spcBef>
                          <a:spcPts val="0"/>
                        </a:spcBef>
                        <a:spcAft>
                          <a:spcPts val="0"/>
                        </a:spcAft>
                        <a:buNone/>
                      </a:pPr>
                      <a:r>
                        <a:rPr lang="ro-RO" sz="1000" b="0" i="1">
                          <a:solidFill>
                            <a:schemeClr val="dk1"/>
                          </a:solidFill>
                          <a:latin typeface="Poppins"/>
                          <a:ea typeface="Poppins"/>
                          <a:cs typeface="Poppins"/>
                          <a:sym typeface="Poppins"/>
                        </a:rPr>
                        <a:t>(Programul Național de Redresare și Reziliență</a:t>
                      </a:r>
                    </a:p>
                    <a:p>
                      <a:pPr marL="0" lvl="0" indent="0" algn="ctr" rtl="0">
                        <a:spcBef>
                          <a:spcPts val="0"/>
                        </a:spcBef>
                        <a:spcAft>
                          <a:spcPts val="0"/>
                        </a:spcAft>
                        <a:buNone/>
                      </a:pPr>
                      <a:r>
                        <a:rPr lang="ro-RO" sz="1000" b="0" i="1">
                          <a:solidFill>
                            <a:schemeClr val="dk1"/>
                          </a:solidFill>
                          <a:latin typeface="Poppins"/>
                          <a:ea typeface="Poppins"/>
                          <a:cs typeface="Poppins"/>
                          <a:sym typeface="Poppins"/>
                        </a:rPr>
                        <a:t>PNRR)</a:t>
                      </a:r>
                      <a:endParaRPr lang="en-GB" sz="1000" b="0" i="1">
                        <a:solidFill>
                          <a:schemeClr val="dk1"/>
                        </a:solidFill>
                        <a:latin typeface="Poppins"/>
                        <a:ea typeface="Poppins"/>
                        <a:cs typeface="Poppins"/>
                        <a:sym typeface="Poppins"/>
                      </a:endParaRPr>
                    </a:p>
                  </a:txBody>
                  <a:tcPr marL="91425" marR="91425" marT="0" marB="0" anchor="ctr">
                    <a:lnL w="19050" cap="flat" cmpd="sng">
                      <a:solidFill>
                        <a:srgbClr val="06060A">
                          <a:alpha val="0"/>
                        </a:srgbClr>
                      </a:solidFill>
                      <a:prstDash val="solid"/>
                      <a:round/>
                      <a:headEnd type="none" w="sm" len="sm"/>
                      <a:tailEnd type="none" w="sm" len="sm"/>
                    </a:lnL>
                    <a:lnR w="9525" cap="flat" cmpd="sng" algn="ctr">
                      <a:solidFill>
                        <a:schemeClr val="accent1"/>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ro-RO" sz="1000">
                          <a:solidFill>
                            <a:schemeClr val="dk1"/>
                          </a:solidFill>
                          <a:latin typeface="Poppins Medium"/>
                          <a:ea typeface="Poppins Medium"/>
                          <a:cs typeface="Poppins Medium"/>
                          <a:sym typeface="Poppins Medium"/>
                        </a:rPr>
                        <a:t>PNRR – Reforma 1 – I.1 Investitii in noi suprafete ocupate de paduri inclusiv in paduri urbane si reimpaduriri</a:t>
                      </a:r>
                    </a:p>
                    <a:p>
                      <a:pPr marL="0" lvl="0" indent="0" algn="l" rtl="0">
                        <a:spcBef>
                          <a:spcPts val="0"/>
                        </a:spcBef>
                        <a:spcAft>
                          <a:spcPts val="0"/>
                        </a:spcAft>
                        <a:buNone/>
                      </a:pPr>
                      <a:endParaRPr lang="ro-RO" sz="10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000">
                          <a:solidFill>
                            <a:schemeClr val="dk1"/>
                          </a:solidFill>
                          <a:latin typeface="Poppins Medium"/>
                          <a:ea typeface="Poppins Medium"/>
                          <a:cs typeface="Poppins Medium"/>
                          <a:sym typeface="Poppins Medium"/>
                        </a:rPr>
                        <a:t>I.2 Investitii in pepiniere si tehnologii moderne de producere a puietilor</a:t>
                      </a:r>
                    </a:p>
                    <a:p>
                      <a:pPr marL="0" lvl="0" indent="0" algn="l" rtl="0">
                        <a:spcBef>
                          <a:spcPts val="0"/>
                        </a:spcBef>
                        <a:spcAft>
                          <a:spcPts val="0"/>
                        </a:spcAft>
                        <a:buNone/>
                      </a:pPr>
                      <a:endParaRPr lang="ro-RO" sz="10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000">
                          <a:solidFill>
                            <a:schemeClr val="dk1"/>
                          </a:solidFill>
                          <a:latin typeface="Poppins Medium"/>
                          <a:ea typeface="Poppins Medium"/>
                          <a:cs typeface="Poppins Medium"/>
                          <a:sym typeface="Poppins Medium"/>
                        </a:rPr>
                        <a:t>Garda Forestiera– OUG nr.35 din 7 aprilie 2022</a:t>
                      </a:r>
                      <a:endParaRPr sz="1000">
                        <a:solidFill>
                          <a:schemeClr val="dk1"/>
                        </a:solidFill>
                        <a:latin typeface="Poppins Medium"/>
                        <a:ea typeface="Poppins Medium"/>
                        <a:cs typeface="Poppins Medium"/>
                        <a:sym typeface="Poppins Medium"/>
                      </a:endParaRPr>
                    </a:p>
                  </a:txBody>
                  <a:tcPr marL="91425" marR="91425" marT="0" marB="0" anchor="ctr">
                    <a:lnL w="9525" cap="flat" cmpd="sng" algn="ctr">
                      <a:solidFill>
                        <a:schemeClr val="accent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276343661"/>
                  </a:ext>
                </a:extLst>
              </a:tr>
            </a:tbl>
          </a:graphicData>
        </a:graphic>
      </p:graphicFrame>
      <p:sp>
        <p:nvSpPr>
          <p:cNvPr id="272" name="Google Shape;272;p33"/>
          <p:cNvSpPr txBox="1"/>
          <p:nvPr/>
        </p:nvSpPr>
        <p:spPr>
          <a:xfrm>
            <a:off x="709200" y="4080225"/>
            <a:ext cx="3862800" cy="47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chemeClr val="dk1"/>
              </a:solidFill>
              <a:latin typeface="Poppins"/>
              <a:ea typeface="Poppins"/>
              <a:cs typeface="Poppins"/>
              <a:sym typeface="Poppins"/>
            </a:endParaRPr>
          </a:p>
        </p:txBody>
      </p:sp>
      <p:sp>
        <p:nvSpPr>
          <p:cNvPr id="273" name="Google Shape;273;p33"/>
          <p:cNvSpPr txBox="1"/>
          <p:nvPr/>
        </p:nvSpPr>
        <p:spPr>
          <a:xfrm>
            <a:off x="4572000" y="4080225"/>
            <a:ext cx="3844200" cy="47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800" b="1">
              <a:solidFill>
                <a:schemeClr val="dk1"/>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sp>
        <p:nvSpPr>
          <p:cNvPr id="20" name="Subtitle 19">
            <a:extLst>
              <a:ext uri="{FF2B5EF4-FFF2-40B4-BE49-F238E27FC236}">
                <a16:creationId xmlns:a16="http://schemas.microsoft.com/office/drawing/2014/main" id="{3ED03E93-0EBA-02E7-5505-95A59D2FEAF3}"/>
              </a:ext>
            </a:extLst>
          </p:cNvPr>
          <p:cNvSpPr>
            <a:spLocks noGrp="1"/>
          </p:cNvSpPr>
          <p:nvPr>
            <p:ph type="subTitle" idx="7"/>
          </p:nvPr>
        </p:nvSpPr>
        <p:spPr>
          <a:xfrm>
            <a:off x="789905" y="19846"/>
            <a:ext cx="7187297" cy="4735033"/>
          </a:xfrm>
        </p:spPr>
        <p:txBody>
          <a:bodyPr/>
          <a:lstStyle/>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9"/>
            </a:pPr>
            <a:r>
              <a:rPr lang="ro-RO"/>
              <a:t>Valoarea costului standard pentru intretinerea plantatiilor in anul 6</a:t>
            </a:r>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2"/>
            </a:pPr>
            <a:endParaRPr lang="ro-RO"/>
          </a:p>
          <a:p>
            <a:pPr marL="482600" indent="-342900" algn="l">
              <a:buFont typeface="+mj-lt"/>
              <a:buAutoNum type="arabicPeriod" startAt="10"/>
            </a:pPr>
            <a:r>
              <a:rPr lang="ro-RO"/>
              <a:t>Compensatia anuala pentru pierderea de venit agricol, aplicabila pentru toate plantatiile pe terenuri agricole pe o durata de 12 ani</a:t>
            </a:r>
          </a:p>
          <a:p>
            <a:pPr marL="482600" indent="-342900" algn="l">
              <a:buFont typeface="+mj-lt"/>
              <a:buAutoNum type="arabicPeriod" startAt="10"/>
            </a:pPr>
            <a:endParaRPr lang="ro-RO"/>
          </a:p>
          <a:p>
            <a:pPr marL="139700" indent="0" algn="l"/>
            <a:endParaRPr lang="ro-RO"/>
          </a:p>
          <a:p>
            <a:pPr marL="139700" indent="0" algn="l"/>
            <a:endParaRPr lang="ro-RO"/>
          </a:p>
          <a:p>
            <a:pPr marL="139700" indent="0" algn="l"/>
            <a:endParaRPr lang="en-GB"/>
          </a:p>
        </p:txBody>
      </p:sp>
      <p:graphicFrame>
        <p:nvGraphicFramePr>
          <p:cNvPr id="4" name="Table 4">
            <a:extLst>
              <a:ext uri="{FF2B5EF4-FFF2-40B4-BE49-F238E27FC236}">
                <a16:creationId xmlns:a16="http://schemas.microsoft.com/office/drawing/2014/main" id="{B52528D4-0BA4-BEC0-C202-095F12B3028B}"/>
              </a:ext>
            </a:extLst>
          </p:cNvPr>
          <p:cNvGraphicFramePr>
            <a:graphicFrameLocks noGrp="1"/>
          </p:cNvGraphicFramePr>
          <p:nvPr>
            <p:extLst>
              <p:ext uri="{D42A27DB-BD31-4B8C-83A1-F6EECF244321}">
                <p14:modId xmlns:p14="http://schemas.microsoft.com/office/powerpoint/2010/main" val="3950105303"/>
              </p:ext>
            </p:extLst>
          </p:nvPr>
        </p:nvGraphicFramePr>
        <p:xfrm>
          <a:off x="724583" y="986265"/>
          <a:ext cx="7771243" cy="1737360"/>
        </p:xfrm>
        <a:graphic>
          <a:graphicData uri="http://schemas.openxmlformats.org/drawingml/2006/table">
            <a:tbl>
              <a:tblPr firstRow="1" bandRow="1">
                <a:tableStyleId>{7212811F-FE74-4B97-BB95-3AB122401E94}</a:tableStyleId>
              </a:tblPr>
              <a:tblGrid>
                <a:gridCol w="1085937">
                  <a:extLst>
                    <a:ext uri="{9D8B030D-6E8A-4147-A177-3AD203B41FA5}">
                      <a16:colId xmlns:a16="http://schemas.microsoft.com/office/drawing/2014/main" val="2977948874"/>
                    </a:ext>
                  </a:extLst>
                </a:gridCol>
                <a:gridCol w="907422">
                  <a:extLst>
                    <a:ext uri="{9D8B030D-6E8A-4147-A177-3AD203B41FA5}">
                      <a16:colId xmlns:a16="http://schemas.microsoft.com/office/drawing/2014/main" val="2655800549"/>
                    </a:ext>
                  </a:extLst>
                </a:gridCol>
                <a:gridCol w="1687081">
                  <a:extLst>
                    <a:ext uri="{9D8B030D-6E8A-4147-A177-3AD203B41FA5}">
                      <a16:colId xmlns:a16="http://schemas.microsoft.com/office/drawing/2014/main" val="1958180382"/>
                    </a:ext>
                  </a:extLst>
                </a:gridCol>
                <a:gridCol w="2099144">
                  <a:extLst>
                    <a:ext uri="{9D8B030D-6E8A-4147-A177-3AD203B41FA5}">
                      <a16:colId xmlns:a16="http://schemas.microsoft.com/office/drawing/2014/main" val="2603005868"/>
                    </a:ext>
                  </a:extLst>
                </a:gridCol>
                <a:gridCol w="1991659">
                  <a:extLst>
                    <a:ext uri="{9D8B030D-6E8A-4147-A177-3AD203B41FA5}">
                      <a16:colId xmlns:a16="http://schemas.microsoft.com/office/drawing/2014/main" val="1373590828"/>
                    </a:ext>
                  </a:extLst>
                </a:gridCol>
              </a:tblGrid>
              <a:tr h="354126">
                <a:tc>
                  <a:txBody>
                    <a:bodyPr/>
                    <a:lstStyle/>
                    <a:p>
                      <a:pPr algn="ctr"/>
                      <a:r>
                        <a:rPr lang="ro-RO" sz="1050">
                          <a:solidFill>
                            <a:schemeClr val="tx1"/>
                          </a:solidFill>
                        </a:rPr>
                        <a:t>TIPUL DE PLANTATIE</a:t>
                      </a:r>
                      <a:endParaRPr lang="en-GB" sz="1050">
                        <a:solidFill>
                          <a:schemeClr val="tx1"/>
                        </a:solidFill>
                      </a:endParaRPr>
                    </a:p>
                  </a:txBody>
                  <a:tcPr anchor="ctr"/>
                </a:tc>
                <a:tc>
                  <a:txBody>
                    <a:bodyPr/>
                    <a:lstStyle/>
                    <a:p>
                      <a:pPr algn="ctr"/>
                      <a:r>
                        <a:rPr lang="ro-RO" sz="1050">
                          <a:solidFill>
                            <a:schemeClr val="tx1"/>
                          </a:solidFill>
                        </a:rPr>
                        <a:t>UNITATEA DE RELIEF</a:t>
                      </a:r>
                      <a:endParaRPr lang="en-GB" sz="1050">
                        <a:solidFill>
                          <a:schemeClr val="tx1"/>
                        </a:solidFill>
                      </a:endParaRPr>
                    </a:p>
                  </a:txBody>
                  <a:tcPr anchor="ctr"/>
                </a:tc>
                <a:tc>
                  <a:txBody>
                    <a:bodyPr/>
                    <a:lstStyle/>
                    <a:p>
                      <a:pPr algn="ctr"/>
                      <a:r>
                        <a:rPr lang="ro-RO" sz="1050">
                          <a:solidFill>
                            <a:schemeClr val="tx1"/>
                          </a:solidFill>
                        </a:rPr>
                        <a:t>SPECIA DE BAZA</a:t>
                      </a:r>
                      <a:endParaRPr lang="en-GB" sz="1050">
                        <a:solidFill>
                          <a:schemeClr val="tx1"/>
                        </a:solidFill>
                      </a:endParaRPr>
                    </a:p>
                  </a:txBody>
                  <a:tcPr anchor="ctr"/>
                </a:tc>
                <a:tc>
                  <a:txBody>
                    <a:bodyPr/>
                    <a:lstStyle/>
                    <a:p>
                      <a:pPr algn="ctr"/>
                      <a:r>
                        <a:rPr lang="ro-RO" sz="1050">
                          <a:solidFill>
                            <a:schemeClr val="tx1"/>
                          </a:solidFill>
                        </a:rPr>
                        <a:t>COST STANDAR CU TVA NERECUPERABIL(EURO/HA)</a:t>
                      </a:r>
                      <a:endParaRPr lang="en-GB" sz="1050">
                        <a:solidFill>
                          <a:schemeClr val="tx1"/>
                        </a:solidFill>
                      </a:endParaRPr>
                    </a:p>
                  </a:txBody>
                  <a:tcPr anchor="ctr"/>
                </a:tc>
                <a:tc>
                  <a:txBody>
                    <a:bodyPr/>
                    <a:lstStyle/>
                    <a:p>
                      <a:pPr algn="ctr"/>
                      <a:r>
                        <a:rPr lang="it-IT" sz="1050">
                          <a:solidFill>
                            <a:schemeClr val="tx1"/>
                          </a:solidFill>
                        </a:rPr>
                        <a:t>COST STANDAR CU TVA REC</a:t>
                      </a:r>
                      <a:r>
                        <a:rPr lang="ro-RO" sz="1050">
                          <a:solidFill>
                            <a:schemeClr val="tx1"/>
                          </a:solidFill>
                        </a:rPr>
                        <a:t>UPERABIL</a:t>
                      </a:r>
                      <a:r>
                        <a:rPr lang="it-IT" sz="1050">
                          <a:solidFill>
                            <a:schemeClr val="tx1"/>
                          </a:solidFill>
                        </a:rPr>
                        <a:t>(EURO/HA)</a:t>
                      </a:r>
                    </a:p>
                  </a:txBody>
                  <a:tcPr anchor="ctr"/>
                </a:tc>
                <a:extLst>
                  <a:ext uri="{0D108BD9-81ED-4DB2-BD59-A6C34878D82A}">
                    <a16:rowId xmlns:a16="http://schemas.microsoft.com/office/drawing/2014/main" val="3999456820"/>
                  </a:ext>
                </a:extLst>
              </a:tr>
              <a:tr h="151266">
                <a:tc rowSpan="3">
                  <a:txBody>
                    <a:bodyPr/>
                    <a:lstStyle/>
                    <a:p>
                      <a:pPr algn="ctr"/>
                      <a:r>
                        <a:rPr lang="ro-RO" sz="1050">
                          <a:solidFill>
                            <a:schemeClr val="tx1"/>
                          </a:solidFill>
                        </a:rPr>
                        <a:t>TRUP PADURE</a:t>
                      </a:r>
                      <a:endParaRPr lang="en-GB" sz="1050">
                        <a:solidFill>
                          <a:schemeClr val="tx1"/>
                        </a:solidFill>
                      </a:endParaRPr>
                    </a:p>
                  </a:txBody>
                  <a:tcPr anchor="ctr"/>
                </a:tc>
                <a:tc>
                  <a:txBody>
                    <a:bodyPr/>
                    <a:lstStyle/>
                    <a:p>
                      <a:pPr algn="ctr"/>
                      <a:r>
                        <a:rPr lang="ro-RO" sz="1050">
                          <a:solidFill>
                            <a:schemeClr val="tx1"/>
                          </a:solidFill>
                        </a:rPr>
                        <a:t>CAMPIE</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1321</a:t>
                      </a:r>
                      <a:endParaRPr lang="en-GB" sz="1050">
                        <a:solidFill>
                          <a:schemeClr val="tx1"/>
                        </a:solidFill>
                      </a:endParaRPr>
                    </a:p>
                  </a:txBody>
                  <a:tcPr anchor="ctr"/>
                </a:tc>
                <a:tc>
                  <a:txBody>
                    <a:bodyPr/>
                    <a:lstStyle/>
                    <a:p>
                      <a:pPr algn="ctr"/>
                      <a:r>
                        <a:rPr lang="ro-RO" sz="1050">
                          <a:solidFill>
                            <a:schemeClr val="tx1"/>
                          </a:solidFill>
                        </a:rPr>
                        <a:t>1110</a:t>
                      </a:r>
                      <a:endParaRPr lang="en-GB" sz="1050">
                        <a:solidFill>
                          <a:schemeClr val="tx1"/>
                        </a:solidFill>
                      </a:endParaRPr>
                    </a:p>
                  </a:txBody>
                  <a:tcPr anchor="ctr"/>
                </a:tc>
                <a:extLst>
                  <a:ext uri="{0D108BD9-81ED-4DB2-BD59-A6C34878D82A}">
                    <a16:rowId xmlns:a16="http://schemas.microsoft.com/office/drawing/2014/main" val="1099436440"/>
                  </a:ext>
                </a:extLst>
              </a:tr>
              <a:tr h="123936">
                <a:tc vMerge="1">
                  <a:txBody>
                    <a:bodyPr/>
                    <a:lstStyle/>
                    <a:p>
                      <a:endParaRPr lang="en-GB"/>
                    </a:p>
                  </a:txBody>
                  <a:tcPr/>
                </a:tc>
                <a:tc>
                  <a:txBody>
                    <a:bodyPr/>
                    <a:lstStyle/>
                    <a:p>
                      <a:pPr algn="ctr"/>
                      <a:r>
                        <a:rPr lang="ro-RO" sz="1050">
                          <a:solidFill>
                            <a:schemeClr val="tx1"/>
                          </a:solidFill>
                        </a:rPr>
                        <a:t>DEAL</a:t>
                      </a:r>
                      <a:endParaRPr lang="en-GB" sz="1050">
                        <a:solidFill>
                          <a:schemeClr val="tx1"/>
                        </a:solidFill>
                      </a:endParaRP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947</a:t>
                      </a:r>
                      <a:endParaRPr lang="en-GB" sz="1050">
                        <a:solidFill>
                          <a:schemeClr val="tx1"/>
                        </a:solidFill>
                      </a:endParaRPr>
                    </a:p>
                  </a:txBody>
                  <a:tcPr anchor="ctr"/>
                </a:tc>
                <a:tc>
                  <a:txBody>
                    <a:bodyPr/>
                    <a:lstStyle/>
                    <a:p>
                      <a:pPr algn="ctr"/>
                      <a:r>
                        <a:rPr lang="ro-RO" sz="1050">
                          <a:solidFill>
                            <a:schemeClr val="tx1"/>
                          </a:solidFill>
                        </a:rPr>
                        <a:t>796</a:t>
                      </a:r>
                      <a:endParaRPr lang="en-GB" sz="1050">
                        <a:solidFill>
                          <a:schemeClr val="tx1"/>
                        </a:solidFill>
                      </a:endParaRPr>
                    </a:p>
                  </a:txBody>
                  <a:tcPr anchor="ctr"/>
                </a:tc>
                <a:extLst>
                  <a:ext uri="{0D108BD9-81ED-4DB2-BD59-A6C34878D82A}">
                    <a16:rowId xmlns:a16="http://schemas.microsoft.com/office/drawing/2014/main" val="4249407887"/>
                  </a:ext>
                </a:extLst>
              </a:tr>
              <a:tr h="216410">
                <a:tc vMerge="1">
                  <a:txBody>
                    <a:bodyPr/>
                    <a:lstStyle/>
                    <a:p>
                      <a:endParaRPr lang="en-GB"/>
                    </a:p>
                  </a:txBody>
                  <a:tcPr/>
                </a:tc>
                <a:tc>
                  <a:txBody>
                    <a:bodyPr/>
                    <a:lstStyle/>
                    <a:p>
                      <a:pPr algn="ctr"/>
                      <a:r>
                        <a:rPr lang="ro-RO" sz="1050">
                          <a:solidFill>
                            <a:schemeClr val="tx1"/>
                          </a:solidFill>
                        </a:rPr>
                        <a:t>MUNTE</a:t>
                      </a:r>
                      <a:endParaRPr lang="en-GB" sz="1050">
                        <a:solidFill>
                          <a:schemeClr val="tx1"/>
                        </a:solidFill>
                      </a:endParaRPr>
                    </a:p>
                  </a:txBody>
                  <a:tcPr anchor="ctr"/>
                </a:tc>
                <a:tc>
                  <a:txBody>
                    <a:bodyPr/>
                    <a:lstStyle/>
                    <a:p>
                      <a:pPr algn="ctr"/>
                      <a:r>
                        <a:rPr lang="ro-RO" sz="1050">
                          <a:solidFill>
                            <a:schemeClr val="tx1"/>
                          </a:solidFill>
                        </a:rPr>
                        <a:t>RASINOASE/FAG</a:t>
                      </a:r>
                      <a:endParaRPr lang="en-GB" sz="1050">
                        <a:solidFill>
                          <a:schemeClr val="tx1"/>
                        </a:solidFill>
                      </a:endParaRPr>
                    </a:p>
                  </a:txBody>
                  <a:tcPr anchor="ctr"/>
                </a:tc>
                <a:tc>
                  <a:txBody>
                    <a:bodyPr/>
                    <a:lstStyle/>
                    <a:p>
                      <a:pPr algn="ctr"/>
                      <a:r>
                        <a:rPr lang="ro-RO" sz="1050">
                          <a:solidFill>
                            <a:schemeClr val="tx1"/>
                          </a:solidFill>
                        </a:rPr>
                        <a:t>111</a:t>
                      </a:r>
                      <a:endParaRPr lang="en-GB" sz="1050">
                        <a:solidFill>
                          <a:schemeClr val="tx1"/>
                        </a:solidFill>
                      </a:endParaRPr>
                    </a:p>
                  </a:txBody>
                  <a:tcPr anchor="ctr"/>
                </a:tc>
                <a:tc>
                  <a:txBody>
                    <a:bodyPr/>
                    <a:lstStyle/>
                    <a:p>
                      <a:pPr algn="ctr"/>
                      <a:r>
                        <a:rPr lang="ro-RO" sz="1050">
                          <a:solidFill>
                            <a:schemeClr val="tx1"/>
                          </a:solidFill>
                        </a:rPr>
                        <a:t>93</a:t>
                      </a:r>
                      <a:endParaRPr lang="en-GB" sz="1050">
                        <a:solidFill>
                          <a:schemeClr val="tx1"/>
                        </a:solidFill>
                      </a:endParaRPr>
                    </a:p>
                  </a:txBody>
                  <a:tcPr anchor="ctr"/>
                </a:tc>
                <a:extLst>
                  <a:ext uri="{0D108BD9-81ED-4DB2-BD59-A6C34878D82A}">
                    <a16:rowId xmlns:a16="http://schemas.microsoft.com/office/drawing/2014/main" val="1406077771"/>
                  </a:ext>
                </a:extLst>
              </a:tr>
              <a:tr h="162008">
                <a:tc rowSpan="2">
                  <a:txBody>
                    <a:bodyPr/>
                    <a:lstStyle/>
                    <a:p>
                      <a:pPr algn="ctr"/>
                      <a:r>
                        <a:rPr lang="en-GB" sz="1050">
                          <a:solidFill>
                            <a:schemeClr val="tx1"/>
                          </a:solidFill>
                        </a:rPr>
                        <a:t>PERDEA DE PROTECTIE</a:t>
                      </a:r>
                    </a:p>
                    <a:p>
                      <a:pPr algn="ctr"/>
                      <a:endParaRPr lang="en-GB" sz="1050">
                        <a:solidFill>
                          <a:schemeClr val="tx1"/>
                        </a:solidFill>
                      </a:endParaRPr>
                    </a:p>
                  </a:txBody>
                  <a:tcPr anchor="ctr"/>
                </a:tc>
                <a:tc>
                  <a:txBody>
                    <a:bodyPr/>
                    <a:lstStyle/>
                    <a:p>
                      <a:pPr algn="ctr"/>
                      <a:r>
                        <a:rPr lang="ro-RO" sz="1050">
                          <a:solidFill>
                            <a:schemeClr val="tx1"/>
                          </a:solidFill>
                        </a:rPr>
                        <a:t>CAMPIE </a:t>
                      </a:r>
                      <a:endParaRPr lang="en-GB" sz="1050">
                        <a:solidFill>
                          <a:schemeClr val="tx1"/>
                        </a:solidFill>
                      </a:endParaRPr>
                    </a:p>
                  </a:txBody>
                  <a:tcPr anchor="ctr"/>
                </a:tc>
                <a:tc>
                  <a:txBody>
                    <a:bodyPr/>
                    <a:lstStyle/>
                    <a:p>
                      <a:pPr algn="ctr"/>
                      <a:r>
                        <a:rPr lang="ro-RO" sz="1050">
                          <a:solidFill>
                            <a:schemeClr val="tx1"/>
                          </a:solidFill>
                        </a:rPr>
                        <a:t>SPECII DE QUERCUS</a:t>
                      </a:r>
                      <a:endParaRPr lang="en-GB" sz="1050">
                        <a:solidFill>
                          <a:schemeClr val="tx1"/>
                        </a:solidFill>
                      </a:endParaRPr>
                    </a:p>
                  </a:txBody>
                  <a:tcPr anchor="ctr"/>
                </a:tc>
                <a:tc>
                  <a:txBody>
                    <a:bodyPr/>
                    <a:lstStyle/>
                    <a:p>
                      <a:pPr algn="ctr"/>
                      <a:r>
                        <a:rPr lang="ro-RO" sz="1050">
                          <a:solidFill>
                            <a:schemeClr val="tx1"/>
                          </a:solidFill>
                        </a:rPr>
                        <a:t>1283</a:t>
                      </a:r>
                      <a:endParaRPr lang="en-GB" sz="1050">
                        <a:solidFill>
                          <a:schemeClr val="tx1"/>
                        </a:solidFill>
                      </a:endParaRPr>
                    </a:p>
                  </a:txBody>
                  <a:tcPr anchor="ctr"/>
                </a:tc>
                <a:tc>
                  <a:txBody>
                    <a:bodyPr/>
                    <a:lstStyle/>
                    <a:p>
                      <a:pPr algn="ctr"/>
                      <a:r>
                        <a:rPr lang="ro-RO" sz="1050">
                          <a:solidFill>
                            <a:schemeClr val="tx1"/>
                          </a:solidFill>
                        </a:rPr>
                        <a:t>1078</a:t>
                      </a:r>
                      <a:endParaRPr lang="en-GB" sz="1050">
                        <a:solidFill>
                          <a:schemeClr val="tx1"/>
                        </a:solidFill>
                      </a:endParaRPr>
                    </a:p>
                  </a:txBody>
                  <a:tcPr anchor="ctr"/>
                </a:tc>
                <a:extLst>
                  <a:ext uri="{0D108BD9-81ED-4DB2-BD59-A6C34878D82A}">
                    <a16:rowId xmlns:a16="http://schemas.microsoft.com/office/drawing/2014/main" val="3096292913"/>
                  </a:ext>
                </a:extLst>
              </a:tr>
              <a:tr h="117311">
                <a:tc vMerge="1">
                  <a:txBody>
                    <a:bodyPr/>
                    <a:lstStyle/>
                    <a:p>
                      <a:endParaRPr lang="en-GB"/>
                    </a:p>
                  </a:txBody>
                  <a:tcPr/>
                </a:tc>
                <a:tc>
                  <a:txBody>
                    <a:bodyPr/>
                    <a:lstStyle/>
                    <a:p>
                      <a:pPr algn="ctr"/>
                      <a:r>
                        <a:rPr lang="en-GB" sz="1050">
                          <a:solidFill>
                            <a:schemeClr val="tx1"/>
                          </a:solidFill>
                        </a:rPr>
                        <a:t>DEAL</a:t>
                      </a:r>
                    </a:p>
                  </a:txBody>
                  <a:tcPr anchor="ctr"/>
                </a:tc>
                <a:tc>
                  <a:txBody>
                    <a:bodyPr/>
                    <a:lstStyle/>
                    <a:p>
                      <a:pPr algn="ctr"/>
                      <a:r>
                        <a:rPr lang="en-GB" sz="1050">
                          <a:solidFill>
                            <a:schemeClr val="tx1"/>
                          </a:solidFill>
                        </a:rPr>
                        <a:t>SPECII DE QUERCUS</a:t>
                      </a:r>
                    </a:p>
                  </a:txBody>
                  <a:tcPr anchor="ctr"/>
                </a:tc>
                <a:tc>
                  <a:txBody>
                    <a:bodyPr/>
                    <a:lstStyle/>
                    <a:p>
                      <a:pPr algn="ctr"/>
                      <a:r>
                        <a:rPr lang="ro-RO" sz="1050">
                          <a:solidFill>
                            <a:schemeClr val="tx1"/>
                          </a:solidFill>
                        </a:rPr>
                        <a:t>1283</a:t>
                      </a:r>
                      <a:endParaRPr lang="en-GB" sz="1050">
                        <a:solidFill>
                          <a:schemeClr val="tx1"/>
                        </a:solidFill>
                      </a:endParaRPr>
                    </a:p>
                  </a:txBody>
                  <a:tcPr anchor="ctr"/>
                </a:tc>
                <a:tc>
                  <a:txBody>
                    <a:bodyPr/>
                    <a:lstStyle/>
                    <a:p>
                      <a:pPr algn="ctr"/>
                      <a:r>
                        <a:rPr lang="ro-RO" sz="1050">
                          <a:solidFill>
                            <a:schemeClr val="tx1"/>
                          </a:solidFill>
                        </a:rPr>
                        <a:t>1078</a:t>
                      </a:r>
                      <a:endParaRPr lang="en-GB" sz="1050">
                        <a:solidFill>
                          <a:schemeClr val="tx1"/>
                        </a:solidFill>
                      </a:endParaRPr>
                    </a:p>
                  </a:txBody>
                  <a:tcPr anchor="ctr"/>
                </a:tc>
                <a:extLst>
                  <a:ext uri="{0D108BD9-81ED-4DB2-BD59-A6C34878D82A}">
                    <a16:rowId xmlns:a16="http://schemas.microsoft.com/office/drawing/2014/main" val="1490833008"/>
                  </a:ext>
                </a:extLst>
              </a:tr>
            </a:tbl>
          </a:graphicData>
        </a:graphic>
      </p:graphicFrame>
      <p:graphicFrame>
        <p:nvGraphicFramePr>
          <p:cNvPr id="2" name="Table 2">
            <a:extLst>
              <a:ext uri="{FF2B5EF4-FFF2-40B4-BE49-F238E27FC236}">
                <a16:creationId xmlns:a16="http://schemas.microsoft.com/office/drawing/2014/main" id="{EE0DCBF6-6D3F-1495-7658-772D2A701983}"/>
              </a:ext>
            </a:extLst>
          </p:cNvPr>
          <p:cNvGraphicFramePr>
            <a:graphicFrameLocks noGrp="1"/>
          </p:cNvGraphicFramePr>
          <p:nvPr>
            <p:extLst>
              <p:ext uri="{D42A27DB-BD31-4B8C-83A1-F6EECF244321}">
                <p14:modId xmlns:p14="http://schemas.microsoft.com/office/powerpoint/2010/main" val="1104027093"/>
              </p:ext>
            </p:extLst>
          </p:nvPr>
        </p:nvGraphicFramePr>
        <p:xfrm>
          <a:off x="1275640" y="3717475"/>
          <a:ext cx="6096000" cy="889000"/>
        </p:xfrm>
        <a:graphic>
          <a:graphicData uri="http://schemas.openxmlformats.org/drawingml/2006/table">
            <a:tbl>
              <a:tblPr firstRow="1" bandRow="1">
                <a:tableStyleId>{7212811F-FE74-4B97-BB95-3AB122401E94}</a:tableStyleId>
              </a:tblPr>
              <a:tblGrid>
                <a:gridCol w="3048000">
                  <a:extLst>
                    <a:ext uri="{9D8B030D-6E8A-4147-A177-3AD203B41FA5}">
                      <a16:colId xmlns:a16="http://schemas.microsoft.com/office/drawing/2014/main" val="2489084695"/>
                    </a:ext>
                  </a:extLst>
                </a:gridCol>
                <a:gridCol w="3048000">
                  <a:extLst>
                    <a:ext uri="{9D8B030D-6E8A-4147-A177-3AD203B41FA5}">
                      <a16:colId xmlns:a16="http://schemas.microsoft.com/office/drawing/2014/main" val="3134689479"/>
                    </a:ext>
                  </a:extLst>
                </a:gridCol>
              </a:tblGrid>
              <a:tr h="370840">
                <a:tc>
                  <a:txBody>
                    <a:bodyPr/>
                    <a:lstStyle/>
                    <a:p>
                      <a:pPr algn="ctr"/>
                      <a:r>
                        <a:rPr lang="ro-RO">
                          <a:solidFill>
                            <a:schemeClr val="tx1"/>
                          </a:solidFill>
                        </a:rPr>
                        <a:t>SPECIFICATII</a:t>
                      </a:r>
                      <a:endParaRPr lang="en-GB">
                        <a:solidFill>
                          <a:schemeClr val="tx1"/>
                        </a:solidFill>
                      </a:endParaRPr>
                    </a:p>
                  </a:txBody>
                  <a:tcPr anchor="ctr"/>
                </a:tc>
                <a:tc>
                  <a:txBody>
                    <a:bodyPr/>
                    <a:lstStyle/>
                    <a:p>
                      <a:pPr algn="ctr"/>
                      <a:r>
                        <a:rPr lang="ro-RO">
                          <a:solidFill>
                            <a:schemeClr val="tx1"/>
                          </a:solidFill>
                        </a:rPr>
                        <a:t>VALOAREA ANUALA PENTRU TEREN AGRICOL (EURO/HA)</a:t>
                      </a:r>
                      <a:endParaRPr lang="en-GB">
                        <a:solidFill>
                          <a:schemeClr val="tx1"/>
                        </a:solidFill>
                      </a:endParaRPr>
                    </a:p>
                  </a:txBody>
                  <a:tcPr anchor="ctr"/>
                </a:tc>
                <a:extLst>
                  <a:ext uri="{0D108BD9-81ED-4DB2-BD59-A6C34878D82A}">
                    <a16:rowId xmlns:a16="http://schemas.microsoft.com/office/drawing/2014/main" val="1377141849"/>
                  </a:ext>
                </a:extLst>
              </a:tr>
              <a:tr h="370840">
                <a:tc>
                  <a:txBody>
                    <a:bodyPr/>
                    <a:lstStyle/>
                    <a:p>
                      <a:pPr algn="ctr"/>
                      <a:r>
                        <a:rPr lang="ro-RO">
                          <a:solidFill>
                            <a:schemeClr val="tx1"/>
                          </a:solidFill>
                        </a:rPr>
                        <a:t>MARJA NETA STANDARD</a:t>
                      </a:r>
                      <a:endParaRPr lang="en-GB">
                        <a:solidFill>
                          <a:schemeClr val="tx1"/>
                        </a:solidFill>
                      </a:endParaRPr>
                    </a:p>
                  </a:txBody>
                  <a:tcPr anchor="ctr"/>
                </a:tc>
                <a:tc>
                  <a:txBody>
                    <a:bodyPr/>
                    <a:lstStyle/>
                    <a:p>
                      <a:pPr algn="ctr"/>
                      <a:r>
                        <a:rPr lang="ro-RO">
                          <a:solidFill>
                            <a:schemeClr val="tx1"/>
                          </a:solidFill>
                        </a:rPr>
                        <a:t>190</a:t>
                      </a:r>
                      <a:endParaRPr lang="en-GB">
                        <a:solidFill>
                          <a:schemeClr val="tx1"/>
                        </a:solidFill>
                      </a:endParaRPr>
                    </a:p>
                  </a:txBody>
                  <a:tcPr anchor="ctr"/>
                </a:tc>
                <a:extLst>
                  <a:ext uri="{0D108BD9-81ED-4DB2-BD59-A6C34878D82A}">
                    <a16:rowId xmlns:a16="http://schemas.microsoft.com/office/drawing/2014/main" val="2074951016"/>
                  </a:ext>
                </a:extLst>
              </a:tr>
            </a:tbl>
          </a:graphicData>
        </a:graphic>
      </p:graphicFrame>
    </p:spTree>
    <p:extLst>
      <p:ext uri="{BB962C8B-B14F-4D97-AF65-F5344CB8AC3E}">
        <p14:creationId xmlns:p14="http://schemas.microsoft.com/office/powerpoint/2010/main" val="4232670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720000" y="11633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n-NO" sz="2400"/>
              <a:t>Garda </a:t>
            </a:r>
            <a:r>
              <a:rPr lang="ro-RO" sz="2400"/>
              <a:t>Forestiera</a:t>
            </a:r>
            <a:r>
              <a:rPr lang="nn-NO" sz="2400"/>
              <a:t>– OUG nr.35 din 7 aprilie 2022</a:t>
            </a:r>
          </a:p>
        </p:txBody>
      </p:sp>
      <p:sp>
        <p:nvSpPr>
          <p:cNvPr id="442" name="Google Shape;442;p43"/>
          <p:cNvSpPr txBox="1">
            <a:spLocks noGrp="1"/>
          </p:cNvSpPr>
          <p:nvPr>
            <p:ph type="subTitle" idx="4"/>
          </p:nvPr>
        </p:nvSpPr>
        <p:spPr>
          <a:xfrm>
            <a:off x="1452376" y="719804"/>
            <a:ext cx="7204800" cy="606837"/>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ro-RO" sz="1600"/>
              <a:t>Beneficiari: </a:t>
            </a:r>
            <a:r>
              <a:rPr lang="it-IT" sz="1600"/>
              <a:t>poate fi orice detinator public</a:t>
            </a:r>
            <a:r>
              <a:rPr lang="ro-RO" sz="1600"/>
              <a:t>/</a:t>
            </a:r>
            <a:r>
              <a:rPr lang="it-IT" sz="1600"/>
              <a:t>privat de teren pretabil pentru impadurire, indiferent de marime</a:t>
            </a:r>
            <a:endParaRPr sz="1600"/>
          </a:p>
        </p:txBody>
      </p:sp>
      <p:sp>
        <p:nvSpPr>
          <p:cNvPr id="443" name="Google Shape;443;p43"/>
          <p:cNvSpPr txBox="1">
            <a:spLocks noGrp="1"/>
          </p:cNvSpPr>
          <p:nvPr>
            <p:ph type="subTitle" idx="5"/>
          </p:nvPr>
        </p:nvSpPr>
        <p:spPr>
          <a:xfrm>
            <a:off x="1426864" y="1350083"/>
            <a:ext cx="6143767"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600"/>
              <a:t>Valoare maxima sprijin: 456 Euro/An/HA – prima de sechestrate forestiera pe o perioada de 20 ani</a:t>
            </a:r>
          </a:p>
        </p:txBody>
      </p:sp>
      <p:sp>
        <p:nvSpPr>
          <p:cNvPr id="445" name="Google Shape;445;p43"/>
          <p:cNvSpPr txBox="1">
            <a:spLocks noGrp="1"/>
          </p:cNvSpPr>
          <p:nvPr>
            <p:ph type="subTitle" idx="7"/>
          </p:nvPr>
        </p:nvSpPr>
        <p:spPr>
          <a:xfrm>
            <a:off x="369195" y="2734355"/>
            <a:ext cx="7989194" cy="2100038"/>
          </a:xfrm>
          <a:prstGeom prst="rect">
            <a:avLst/>
          </a:prstGeom>
        </p:spPr>
        <p:txBody>
          <a:bodyPr spcFirstLastPara="1" wrap="square" lIns="91425" tIns="91425" rIns="91425" bIns="91425" anchor="t" anchorCtr="0">
            <a:noAutofit/>
          </a:bodyPr>
          <a:lstStyle/>
          <a:p>
            <a:pPr marL="285750" lvl="0" indent="-285750" algn="just" rtl="0">
              <a:spcBef>
                <a:spcPts val="0"/>
              </a:spcBef>
              <a:spcAft>
                <a:spcPts val="0"/>
              </a:spcAft>
              <a:buFont typeface="Wingdings" panose="05000000000000000000" pitchFamily="2" charset="2"/>
              <a:buChar char="ü"/>
            </a:pPr>
            <a:r>
              <a:rPr lang="ro-RO"/>
              <a:t>S</a:t>
            </a:r>
            <a:r>
              <a:rPr lang="en-GB"/>
              <a:t>p</a:t>
            </a:r>
            <a:r>
              <a:rPr lang="ro-RO"/>
              <a:t>r</a:t>
            </a:r>
            <a:r>
              <a:rPr lang="en-GB"/>
              <a:t>ijin oferit de statul roman pentru cei care infiinteaza noi suprafete ocupate cu paduri</a:t>
            </a:r>
            <a:endParaRPr lang="ro-RO"/>
          </a:p>
          <a:p>
            <a:pPr marL="285750" lvl="0" indent="-285750" algn="just" rtl="0">
              <a:spcBef>
                <a:spcPts val="0"/>
              </a:spcBef>
              <a:spcAft>
                <a:spcPts val="0"/>
              </a:spcAft>
              <a:buFont typeface="Wingdings" panose="05000000000000000000" pitchFamily="2" charset="2"/>
              <a:buChar char="ü"/>
            </a:pPr>
            <a:endParaRPr lang="ro-RO"/>
          </a:p>
          <a:p>
            <a:pPr marL="285750" lvl="0" indent="-285750" algn="just" rtl="0">
              <a:spcBef>
                <a:spcPts val="0"/>
              </a:spcBef>
              <a:spcAft>
                <a:spcPts val="0"/>
              </a:spcAft>
              <a:buFont typeface="Wingdings" panose="05000000000000000000" pitchFamily="2" charset="2"/>
              <a:buChar char="ü"/>
            </a:pPr>
            <a:r>
              <a:rPr lang="en-GB"/>
              <a:t>Teren pretabil reprezinta o suprafata de teren agricol din categoriile de folosinta teren arabil, pajisti permanete si culture permanente si care poate fi impadurita conform PT intocmit special in acest scop</a:t>
            </a:r>
          </a:p>
          <a:p>
            <a:pPr marL="285750" lvl="0" indent="-285750" algn="just" rtl="0">
              <a:spcBef>
                <a:spcPts val="0"/>
              </a:spcBef>
              <a:spcAft>
                <a:spcPts val="0"/>
              </a:spcAft>
              <a:buFont typeface="Wingdings" panose="05000000000000000000" pitchFamily="2" charset="2"/>
              <a:buChar char="ü"/>
            </a:pPr>
            <a:endParaRPr lang="ro-RO"/>
          </a:p>
          <a:p>
            <a:pPr marL="285750" lvl="0" indent="-285750" algn="just" rtl="0">
              <a:spcBef>
                <a:spcPts val="0"/>
              </a:spcBef>
              <a:spcAft>
                <a:spcPts val="0"/>
              </a:spcAft>
              <a:buFont typeface="Wingdings" panose="05000000000000000000" pitchFamily="2" charset="2"/>
              <a:buChar char="ü"/>
            </a:pPr>
            <a:r>
              <a:rPr lang="ro-RO"/>
              <a:t>Program informatic gestionat de MMAP si Garzile Forestiere</a:t>
            </a:r>
            <a:endParaRPr lang="en-GB"/>
          </a:p>
        </p:txBody>
      </p:sp>
      <p:sp>
        <p:nvSpPr>
          <p:cNvPr id="447" name="Google Shape;447;p43"/>
          <p:cNvSpPr txBox="1">
            <a:spLocks noGrp="1"/>
          </p:cNvSpPr>
          <p:nvPr>
            <p:ph type="subTitle" idx="9"/>
          </p:nvPr>
        </p:nvSpPr>
        <p:spPr>
          <a:xfrm>
            <a:off x="1485912" y="1626628"/>
            <a:ext cx="683384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lang="ro-RO" sz="1600"/>
          </a:p>
          <a:p>
            <a:pPr marL="0" lvl="0" indent="0" algn="l" rtl="0">
              <a:spcBef>
                <a:spcPts val="0"/>
              </a:spcBef>
              <a:spcAft>
                <a:spcPts val="0"/>
              </a:spcAft>
              <a:buNone/>
            </a:pPr>
            <a:r>
              <a:rPr lang="en-GB" sz="1600"/>
              <a:t>Intensitate sprijinului: </a:t>
            </a:r>
            <a:r>
              <a:rPr lang="ro-RO" sz="1600"/>
              <a:t>100 %</a:t>
            </a:r>
            <a:endParaRPr lang="en-GB" sz="1600"/>
          </a:p>
        </p:txBody>
      </p:sp>
      <p:sp>
        <p:nvSpPr>
          <p:cNvPr id="448" name="Google Shape;448;p43"/>
          <p:cNvSpPr txBox="1">
            <a:spLocks noGrp="1"/>
          </p:cNvSpPr>
          <p:nvPr>
            <p:ph type="subTitle" idx="13"/>
          </p:nvPr>
        </p:nvSpPr>
        <p:spPr>
          <a:xfrm>
            <a:off x="1504568" y="2013707"/>
            <a:ext cx="239970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a:t>Conditii eligibilitate: </a:t>
            </a:r>
          </a:p>
        </p:txBody>
      </p:sp>
      <p:grpSp>
        <p:nvGrpSpPr>
          <p:cNvPr id="449" name="Google Shape;449;p43"/>
          <p:cNvGrpSpPr/>
          <p:nvPr/>
        </p:nvGrpSpPr>
        <p:grpSpPr>
          <a:xfrm>
            <a:off x="1044097" y="1672291"/>
            <a:ext cx="441815" cy="441188"/>
            <a:chOff x="4702234" y="1936268"/>
            <a:chExt cx="441815" cy="441188"/>
          </a:xfrm>
        </p:grpSpPr>
        <p:sp>
          <p:nvSpPr>
            <p:cNvPr id="450" name="Google Shape;450;p43"/>
            <p:cNvSpPr/>
            <p:nvPr/>
          </p:nvSpPr>
          <p:spPr>
            <a:xfrm>
              <a:off x="4702234" y="1936268"/>
              <a:ext cx="441815" cy="303039"/>
            </a:xfrm>
            <a:custGeom>
              <a:avLst/>
              <a:gdLst/>
              <a:ahLst/>
              <a:cxnLst/>
              <a:rect l="l" t="t" r="r" b="b"/>
              <a:pathLst>
                <a:path w="18306" h="12556" extrusionOk="0">
                  <a:moveTo>
                    <a:pt x="8741" y="0"/>
                  </a:moveTo>
                  <a:cubicBezTo>
                    <a:pt x="7506" y="0"/>
                    <a:pt x="6482" y="911"/>
                    <a:pt x="6311" y="2095"/>
                  </a:cubicBezTo>
                  <a:cubicBezTo>
                    <a:pt x="5130" y="2274"/>
                    <a:pt x="4223" y="3294"/>
                    <a:pt x="4223" y="4522"/>
                  </a:cubicBezTo>
                  <a:lnTo>
                    <a:pt x="4223" y="4759"/>
                  </a:lnTo>
                  <a:lnTo>
                    <a:pt x="4179" y="4759"/>
                  </a:lnTo>
                  <a:cubicBezTo>
                    <a:pt x="2824" y="4759"/>
                    <a:pt x="1724" y="5863"/>
                    <a:pt x="1724" y="7214"/>
                  </a:cubicBezTo>
                  <a:cubicBezTo>
                    <a:pt x="1724" y="7393"/>
                    <a:pt x="1742" y="7571"/>
                    <a:pt x="1782" y="7743"/>
                  </a:cubicBezTo>
                  <a:cubicBezTo>
                    <a:pt x="762" y="8038"/>
                    <a:pt x="15" y="8978"/>
                    <a:pt x="11" y="10085"/>
                  </a:cubicBezTo>
                  <a:cubicBezTo>
                    <a:pt x="0" y="11441"/>
                    <a:pt x="1144" y="12556"/>
                    <a:pt x="2507" y="12556"/>
                  </a:cubicBezTo>
                  <a:lnTo>
                    <a:pt x="8628" y="12556"/>
                  </a:lnTo>
                  <a:lnTo>
                    <a:pt x="8628" y="10286"/>
                  </a:lnTo>
                  <a:cubicBezTo>
                    <a:pt x="7411" y="10151"/>
                    <a:pt x="6460" y="9120"/>
                    <a:pt x="6460" y="7867"/>
                  </a:cubicBezTo>
                  <a:lnTo>
                    <a:pt x="7532" y="7867"/>
                  </a:lnTo>
                  <a:cubicBezTo>
                    <a:pt x="7532" y="8526"/>
                    <a:pt x="8005" y="9076"/>
                    <a:pt x="8628" y="9200"/>
                  </a:cubicBezTo>
                  <a:lnTo>
                    <a:pt x="8628" y="7761"/>
                  </a:lnTo>
                  <a:lnTo>
                    <a:pt x="9703" y="7761"/>
                  </a:lnTo>
                  <a:lnTo>
                    <a:pt x="9703" y="9237"/>
                  </a:lnTo>
                  <a:cubicBezTo>
                    <a:pt x="10326" y="9113"/>
                    <a:pt x="10800" y="8562"/>
                    <a:pt x="10800" y="7903"/>
                  </a:cubicBezTo>
                  <a:lnTo>
                    <a:pt x="11875" y="7903"/>
                  </a:lnTo>
                  <a:cubicBezTo>
                    <a:pt x="11875" y="8963"/>
                    <a:pt x="11161" y="9918"/>
                    <a:pt x="10144" y="10231"/>
                  </a:cubicBezTo>
                  <a:cubicBezTo>
                    <a:pt x="9998" y="10275"/>
                    <a:pt x="9853" y="10304"/>
                    <a:pt x="9703" y="10322"/>
                  </a:cubicBezTo>
                  <a:lnTo>
                    <a:pt x="9703" y="12552"/>
                  </a:lnTo>
                  <a:lnTo>
                    <a:pt x="15802" y="12552"/>
                  </a:lnTo>
                  <a:cubicBezTo>
                    <a:pt x="17161" y="12552"/>
                    <a:pt x="18306" y="11441"/>
                    <a:pt x="18298" y="10078"/>
                  </a:cubicBezTo>
                  <a:cubicBezTo>
                    <a:pt x="18287" y="8974"/>
                    <a:pt x="17540" y="8034"/>
                    <a:pt x="16524" y="7743"/>
                  </a:cubicBezTo>
                  <a:cubicBezTo>
                    <a:pt x="16560" y="7571"/>
                    <a:pt x="16586" y="7393"/>
                    <a:pt x="16586" y="7214"/>
                  </a:cubicBezTo>
                  <a:cubicBezTo>
                    <a:pt x="16586" y="5863"/>
                    <a:pt x="15482" y="4759"/>
                    <a:pt x="14130" y="4759"/>
                  </a:cubicBezTo>
                  <a:lnTo>
                    <a:pt x="14090" y="4759"/>
                  </a:lnTo>
                  <a:lnTo>
                    <a:pt x="14090" y="4522"/>
                  </a:lnTo>
                  <a:cubicBezTo>
                    <a:pt x="14090" y="3298"/>
                    <a:pt x="13183" y="2277"/>
                    <a:pt x="12002" y="2095"/>
                  </a:cubicBezTo>
                  <a:cubicBezTo>
                    <a:pt x="11831" y="911"/>
                    <a:pt x="10803" y="0"/>
                    <a:pt x="9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4910109" y="2239283"/>
              <a:ext cx="25969" cy="138173"/>
            </a:xfrm>
            <a:custGeom>
              <a:avLst/>
              <a:gdLst/>
              <a:ahLst/>
              <a:cxnLst/>
              <a:rect l="l" t="t" r="r" b="b"/>
              <a:pathLst>
                <a:path w="1076" h="5725" extrusionOk="0">
                  <a:moveTo>
                    <a:pt x="1" y="1"/>
                  </a:moveTo>
                  <a:lnTo>
                    <a:pt x="1" y="5725"/>
                  </a:lnTo>
                  <a:lnTo>
                    <a:pt x="1076" y="5725"/>
                  </a:lnTo>
                  <a:lnTo>
                    <a:pt x="1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43"/>
          <p:cNvGrpSpPr/>
          <p:nvPr/>
        </p:nvGrpSpPr>
        <p:grpSpPr>
          <a:xfrm>
            <a:off x="1039213" y="2136921"/>
            <a:ext cx="441798" cy="422486"/>
            <a:chOff x="5045500" y="842250"/>
            <a:chExt cx="503875" cy="481850"/>
          </a:xfrm>
        </p:grpSpPr>
        <p:sp>
          <p:nvSpPr>
            <p:cNvPr id="456" name="Google Shape;456;p43"/>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7" name="Google Shape;457;p43"/>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grpSp>
        <p:nvGrpSpPr>
          <p:cNvPr id="2" name="Google Shape;8123;p81">
            <a:extLst>
              <a:ext uri="{FF2B5EF4-FFF2-40B4-BE49-F238E27FC236}">
                <a16:creationId xmlns:a16="http://schemas.microsoft.com/office/drawing/2014/main" id="{E8BF2B8E-06F1-AA5E-EB97-72F6D53621B1}"/>
              </a:ext>
            </a:extLst>
          </p:cNvPr>
          <p:cNvGrpSpPr/>
          <p:nvPr/>
        </p:nvGrpSpPr>
        <p:grpSpPr>
          <a:xfrm>
            <a:off x="1008794" y="769021"/>
            <a:ext cx="420811" cy="384641"/>
            <a:chOff x="-5971913" y="3273750"/>
            <a:chExt cx="292250" cy="267131"/>
          </a:xfrm>
          <a:solidFill>
            <a:schemeClr val="tx2"/>
          </a:solidFill>
        </p:grpSpPr>
        <p:sp>
          <p:nvSpPr>
            <p:cNvPr id="3" name="Google Shape;8124;p81">
              <a:extLst>
                <a:ext uri="{FF2B5EF4-FFF2-40B4-BE49-F238E27FC236}">
                  <a16:creationId xmlns:a16="http://schemas.microsoft.com/office/drawing/2014/main" id="{1117C18F-FDA3-F6B8-5919-27719EE6EFF5}"/>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125;p81">
              <a:extLst>
                <a:ext uri="{FF2B5EF4-FFF2-40B4-BE49-F238E27FC236}">
                  <a16:creationId xmlns:a16="http://schemas.microsoft.com/office/drawing/2014/main" id="{99A29E98-8D8F-B536-BC29-8C503C8F6C68}"/>
                </a:ext>
              </a:extLst>
            </p:cNvPr>
            <p:cNvSpPr/>
            <p:nvPr/>
          </p:nvSpPr>
          <p:spPr>
            <a:xfrm>
              <a:off x="-5971913" y="3284881"/>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132;p77">
            <a:extLst>
              <a:ext uri="{FF2B5EF4-FFF2-40B4-BE49-F238E27FC236}">
                <a16:creationId xmlns:a16="http://schemas.microsoft.com/office/drawing/2014/main" id="{CD597349-A285-BDCD-FCE3-65EE831D3AE4}"/>
              </a:ext>
            </a:extLst>
          </p:cNvPr>
          <p:cNvGrpSpPr/>
          <p:nvPr/>
        </p:nvGrpSpPr>
        <p:grpSpPr>
          <a:xfrm>
            <a:off x="1081023" y="1229852"/>
            <a:ext cx="366364" cy="366248"/>
            <a:chOff x="-60255350" y="3733825"/>
            <a:chExt cx="316650" cy="316550"/>
          </a:xfrm>
          <a:solidFill>
            <a:schemeClr val="tx2"/>
          </a:solidFill>
        </p:grpSpPr>
        <p:sp>
          <p:nvSpPr>
            <p:cNvPr id="6" name="Google Shape;6133;p77">
              <a:extLst>
                <a:ext uri="{FF2B5EF4-FFF2-40B4-BE49-F238E27FC236}">
                  <a16:creationId xmlns:a16="http://schemas.microsoft.com/office/drawing/2014/main" id="{E57818F6-04A4-334F-58B2-24FA0396B705}"/>
                </a:ext>
              </a:extLst>
            </p:cNvPr>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34;p77">
              <a:extLst>
                <a:ext uri="{FF2B5EF4-FFF2-40B4-BE49-F238E27FC236}">
                  <a16:creationId xmlns:a16="http://schemas.microsoft.com/office/drawing/2014/main" id="{C6A83A64-9F82-0E2D-1A7A-1F2B3E91E82D}"/>
                </a:ext>
              </a:extLst>
            </p:cNvPr>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35;p77">
              <a:extLst>
                <a:ext uri="{FF2B5EF4-FFF2-40B4-BE49-F238E27FC236}">
                  <a16:creationId xmlns:a16="http://schemas.microsoft.com/office/drawing/2014/main" id="{A06151A2-2BCE-6D92-121A-617839207BB6}"/>
                </a:ext>
              </a:extLst>
            </p:cNvPr>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36;p77">
              <a:extLst>
                <a:ext uri="{FF2B5EF4-FFF2-40B4-BE49-F238E27FC236}">
                  <a16:creationId xmlns:a16="http://schemas.microsoft.com/office/drawing/2014/main" id="{FBEFCC20-7964-C6AD-07D3-52FE8CD2FEAB}"/>
                </a:ext>
              </a:extLst>
            </p:cNvPr>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37;p77">
              <a:extLst>
                <a:ext uri="{FF2B5EF4-FFF2-40B4-BE49-F238E27FC236}">
                  <a16:creationId xmlns:a16="http://schemas.microsoft.com/office/drawing/2014/main" id="{B1376E4D-4F3E-6B8C-507E-1382643F6C6F}"/>
                </a:ext>
              </a:extLst>
            </p:cNvPr>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38;p77">
              <a:extLst>
                <a:ext uri="{FF2B5EF4-FFF2-40B4-BE49-F238E27FC236}">
                  <a16:creationId xmlns:a16="http://schemas.microsoft.com/office/drawing/2014/main" id="{CAC3B65C-2C23-41FE-ADAA-C6E271C90159}"/>
                </a:ext>
              </a:extLst>
            </p:cNvPr>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39;p77">
              <a:extLst>
                <a:ext uri="{FF2B5EF4-FFF2-40B4-BE49-F238E27FC236}">
                  <a16:creationId xmlns:a16="http://schemas.microsoft.com/office/drawing/2014/main" id="{9F7FB870-EFF1-C787-5632-8E7B01B7B039}"/>
                </a:ext>
              </a:extLst>
            </p:cNvPr>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89558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5"/>
        <p:cNvGrpSpPr/>
        <p:nvPr/>
      </p:nvGrpSpPr>
      <p:grpSpPr>
        <a:xfrm>
          <a:off x="0" y="0"/>
          <a:ext cx="0" cy="0"/>
          <a:chOff x="0" y="0"/>
          <a:chExt cx="0" cy="0"/>
        </a:xfrm>
      </p:grpSpPr>
      <p:sp>
        <p:nvSpPr>
          <p:cNvPr id="536" name="Google Shape;536;p46"/>
          <p:cNvSpPr txBox="1">
            <a:spLocks noGrp="1"/>
          </p:cNvSpPr>
          <p:nvPr>
            <p:ph type="title"/>
          </p:nvPr>
        </p:nvSpPr>
        <p:spPr>
          <a:xfrm>
            <a:off x="3503924" y="3931985"/>
            <a:ext cx="7714200" cy="54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o-RO"/>
              <a:t>Va multumim!</a:t>
            </a:r>
            <a:br>
              <a:rPr lang="ro-RO"/>
            </a:br>
            <a:endParaRPr/>
          </a:p>
        </p:txBody>
      </p:sp>
      <p:sp>
        <p:nvSpPr>
          <p:cNvPr id="2" name="Rectangle 2">
            <a:extLst>
              <a:ext uri="{FF2B5EF4-FFF2-40B4-BE49-F238E27FC236}">
                <a16:creationId xmlns:a16="http://schemas.microsoft.com/office/drawing/2014/main" id="{BEF99F47-2BB9-FC36-0D34-2838AA261A7B}"/>
              </a:ext>
            </a:extLst>
          </p:cNvPr>
          <p:cNvSpPr>
            <a:spLocks noChangeArrowheads="1"/>
          </p:cNvSpPr>
          <p:nvPr/>
        </p:nvSpPr>
        <p:spPr bwMode="auto">
          <a:xfrm>
            <a:off x="194366" y="4067222"/>
            <a:ext cx="5027338"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1" i="0" strike="noStrike" cap="none" normalizeH="0" baseline="0">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C</a:t>
            </a:r>
            <a:r>
              <a:rPr kumimoji="0" lang="en-GB" altLang="en-US" sz="1500" b="1" i="0" strike="noStrike" cap="none" normalizeH="0" baseline="0" bmk="">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ătălin IOANIȚESCU</a:t>
            </a:r>
            <a:endParaRPr kumimoji="0" lang="en-GB" altLang="en-US" sz="400" b="0" i="0" strike="noStrike" cap="none" normalizeH="0" baseline="0">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1" i="0" strike="noStrike" cap="none" normalizeH="0" baseline="0" bmk="_MailAutoSig">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ADMINISTRATOR</a:t>
            </a:r>
            <a:endParaRPr kumimoji="0" lang="en-GB" altLang="en-US" sz="400" b="0" i="0" strike="noStrike" cap="none" normalizeH="0" baseline="0" bmk="_MailAutoSig">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strike="noStrike" cap="none" normalizeH="0" baseline="0" bmk="_MailAutoSig">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Mobile:   +40 722 515 217</a:t>
            </a:r>
            <a:endParaRPr kumimoji="0" lang="en-GB" altLang="en-US" sz="400" b="0" i="0" strike="noStrike" cap="none" normalizeH="0" baseline="0" bmk="_MailAutoSig">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strike="noStrike" cap="none" normalizeH="0" baseline="0" bmk="_MailAutoSig">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E-mail:    </a:t>
            </a:r>
            <a:r>
              <a:rPr kumimoji="0" lang="en-GB" altLang="en-US" sz="900" b="0" i="0" strike="noStrike" cap="none" normalizeH="0" baseline="0" bmk="_MailAutoSig">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hlinkClick r:id="rId4">
                  <a:extLst>
                    <a:ext uri="{A12FA001-AC4F-418D-AE19-62706E023703}">
                      <ahyp:hlinkClr xmlns:ahyp="http://schemas.microsoft.com/office/drawing/2018/hyperlinkcolor" val="tx"/>
                    </a:ext>
                  </a:extLst>
                </a:hlinkClick>
              </a:rPr>
              <a:t>catalin@drgc.ro</a:t>
            </a:r>
            <a:r>
              <a:rPr kumimoji="0" lang="en-GB" altLang="en-US" sz="900" b="0" i="0" strike="noStrike" cap="none" normalizeH="0" baseline="0" bmk="_MailAutoSig">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     </a:t>
            </a:r>
            <a:endParaRPr kumimoji="0" lang="en-GB" altLang="en-US" sz="400" b="0" i="0" strike="noStrike" cap="none" normalizeH="0" baseline="0" bmk="_MailAutoSig">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strike="noStrike" cap="none" normalizeH="0" baseline="0" bmk="_MailAutoSig">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Adresa:   Str. Prelungirea Ghencea, nr.53, bl.F2, ap.57, Bragadiru, jud. Ilfov, România     </a:t>
            </a:r>
            <a:endParaRPr kumimoji="0" lang="en-GB" altLang="en-US" sz="400" b="0" i="0" strike="noStrike" cap="none" normalizeH="0" baseline="0" bmk="_MailAutoSig">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00" b="0" i="0" strike="noStrike" cap="none" normalizeH="0" baseline="0" bmk="_MailAutoSig">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rPr>
              <a:t>Website: </a:t>
            </a:r>
            <a:r>
              <a:rPr kumimoji="0" lang="en-GB" altLang="en-US" sz="900" b="0" i="0" strike="noStrike" cap="none" normalizeH="0" baseline="0" bmk="_MailAutoSig">
                <a:ln>
                  <a:noFill/>
                </a:ln>
                <a:solidFill>
                  <a:schemeClr val="tx1"/>
                </a:solidFill>
                <a:effectLst/>
                <a:latin typeface="Poppins" panose="00000500000000000000" pitchFamily="2" charset="0"/>
                <a:ea typeface="Times New Roman" panose="02020603050405020304" pitchFamily="18" charset="0"/>
                <a:cs typeface="Poppins" panose="00000500000000000000" pitchFamily="2" charset="0"/>
                <a:hlinkClick r:id="rId5">
                  <a:extLst>
                    <a:ext uri="{A12FA001-AC4F-418D-AE19-62706E023703}">
                      <ahyp:hlinkClr xmlns:ahyp="http://schemas.microsoft.com/office/drawing/2018/hyperlinkcolor" val="tx"/>
                    </a:ext>
                  </a:extLst>
                </a:hlinkClick>
              </a:rPr>
              <a:t>www.drgc.ro</a:t>
            </a:r>
            <a:endParaRPr kumimoji="0" lang="en-GB" altLang="en-US" sz="400" b="0" i="0" strike="noStrike" cap="none" normalizeH="0" baseline="0">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1025" name="Picture 1" descr="Logo, company name&#10;&#10;Description automatically generated">
            <a:extLst>
              <a:ext uri="{FF2B5EF4-FFF2-40B4-BE49-F238E27FC236}">
                <a16:creationId xmlns:a16="http://schemas.microsoft.com/office/drawing/2014/main" id="{F2FD72BC-C498-6338-E22F-34344E883F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5843" y="4473185"/>
            <a:ext cx="1543050" cy="619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474D5694-B9DB-6C4E-8957-58122A553B66}"/>
              </a:ext>
            </a:extLst>
          </p:cNvPr>
          <p:cNvSpPr>
            <a:spLocks noChangeArrowheads="1"/>
          </p:cNvSpPr>
          <p:nvPr/>
        </p:nvSpPr>
        <p:spPr bwMode="auto">
          <a:xfrm>
            <a:off x="313635" y="14518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35"/>
          <p:cNvSpPr txBox="1">
            <a:spLocks noGrp="1"/>
          </p:cNvSpPr>
          <p:nvPr>
            <p:ph type="title"/>
          </p:nvPr>
        </p:nvSpPr>
        <p:spPr>
          <a:xfrm>
            <a:off x="4175499" y="280518"/>
            <a:ext cx="4981380" cy="76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Investitii in </a:t>
            </a:r>
            <a:r>
              <a:rPr lang="ro-RO" sz="2800"/>
              <a:t>fermele vegetale </a:t>
            </a:r>
            <a:endParaRPr lang="en-GB" sz="2800"/>
          </a:p>
        </p:txBody>
      </p:sp>
      <p:sp>
        <p:nvSpPr>
          <p:cNvPr id="304" name="Google Shape;304;p35"/>
          <p:cNvSpPr txBox="1">
            <a:spLocks noGrp="1"/>
          </p:cNvSpPr>
          <p:nvPr>
            <p:ph type="subTitle" idx="1"/>
          </p:nvPr>
        </p:nvSpPr>
        <p:spPr>
          <a:xfrm>
            <a:off x="4175499" y="1424776"/>
            <a:ext cx="4208100" cy="16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sz="1400">
                <a:solidFill>
                  <a:schemeClr val="dk1"/>
                </a:solidFill>
                <a:latin typeface="Poppins Medium"/>
                <a:ea typeface="Poppins Medium"/>
                <a:cs typeface="Poppins Medium"/>
                <a:sym typeface="Poppins Medium"/>
              </a:rPr>
              <a:t>DR13 – Achiziție utilaje sectorul agricol</a:t>
            </a:r>
          </a:p>
          <a:p>
            <a:pPr marL="0" lvl="0" indent="0" algn="l" rtl="0">
              <a:spcBef>
                <a:spcPts val="0"/>
              </a:spcBef>
              <a:spcAft>
                <a:spcPts val="0"/>
              </a:spcAft>
              <a:buNone/>
            </a:pPr>
            <a:endParaRPr lang="ro-RO" sz="14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endParaRPr lang="ro-RO" sz="14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400">
                <a:solidFill>
                  <a:schemeClr val="dk1"/>
                </a:solidFill>
                <a:latin typeface="Poppins Medium"/>
                <a:ea typeface="Poppins Medium"/>
                <a:cs typeface="Poppins Medium"/>
                <a:sym typeface="Poppins Medium"/>
              </a:rPr>
              <a:t>DR15 – Investiții în exploatații pomicole</a:t>
            </a:r>
          </a:p>
          <a:p>
            <a:pPr marL="0" lvl="0" indent="0" algn="l" rtl="0">
              <a:spcBef>
                <a:spcPts val="0"/>
              </a:spcBef>
              <a:spcAft>
                <a:spcPts val="0"/>
              </a:spcAft>
              <a:buNone/>
            </a:pPr>
            <a:endParaRPr lang="ro-RO" sz="14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endParaRPr lang="ro-RO" sz="14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400">
                <a:solidFill>
                  <a:schemeClr val="dk1"/>
                </a:solidFill>
                <a:latin typeface="Poppins Medium"/>
                <a:ea typeface="Poppins Medium"/>
                <a:cs typeface="Poppins Medium"/>
                <a:sym typeface="Poppins Medium"/>
              </a:rPr>
              <a:t>DR-16 – Investiții în sectorul legume și / sau cartofi</a:t>
            </a:r>
          </a:p>
          <a:p>
            <a:pPr marL="0" lvl="0" indent="0" algn="l" rtl="0">
              <a:spcBef>
                <a:spcPts val="0"/>
              </a:spcBef>
              <a:spcAft>
                <a:spcPts val="0"/>
              </a:spcAft>
              <a:buNone/>
            </a:pPr>
            <a:endParaRPr lang="ro-RO" sz="14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endParaRPr lang="ro-RO" sz="14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400">
                <a:solidFill>
                  <a:schemeClr val="dk1"/>
                </a:solidFill>
                <a:latin typeface="Poppins Medium"/>
                <a:ea typeface="Poppins Medium"/>
                <a:cs typeface="Poppins Medium"/>
                <a:sym typeface="Poppins Medium"/>
              </a:rPr>
              <a:t>DR-17 – Investiții în sectoarele hamei și / sau struguri masă</a:t>
            </a:r>
          </a:p>
          <a:p>
            <a:pPr marL="0" lvl="0" indent="0" algn="l" rtl="0">
              <a:spcBef>
                <a:spcPts val="0"/>
              </a:spcBef>
              <a:spcAft>
                <a:spcPts val="0"/>
              </a:spcAft>
              <a:buNone/>
            </a:pPr>
            <a:endParaRPr lang="ro-RO" sz="14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endParaRPr lang="ro-RO" sz="14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r>
              <a:rPr lang="ro-RO" sz="1400">
                <a:solidFill>
                  <a:schemeClr val="dk1"/>
                </a:solidFill>
                <a:latin typeface="Poppins Medium"/>
                <a:ea typeface="Poppins Medium"/>
                <a:cs typeface="Poppins Medium"/>
                <a:sym typeface="Poppins Medium"/>
              </a:rPr>
              <a:t>DR-18 – Investiții în floricultură</a:t>
            </a:r>
          </a:p>
          <a:p>
            <a:pPr marL="0" lvl="0" indent="0" algn="l" rtl="0">
              <a:spcBef>
                <a:spcPts val="0"/>
              </a:spcBef>
              <a:spcAft>
                <a:spcPts val="0"/>
              </a:spcAft>
              <a:buNone/>
            </a:pPr>
            <a:endParaRPr/>
          </a:p>
        </p:txBody>
      </p:sp>
      <p:sp>
        <p:nvSpPr>
          <p:cNvPr id="305" name="Google Shape;305;p35"/>
          <p:cNvSpPr/>
          <p:nvPr/>
        </p:nvSpPr>
        <p:spPr>
          <a:xfrm rot="10800000">
            <a:off x="645916" y="-7412"/>
            <a:ext cx="3291253"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35"/>
          <p:cNvPicPr preferRelativeResize="0"/>
          <p:nvPr/>
        </p:nvPicPr>
        <p:blipFill>
          <a:blip r:embed="rId3">
            <a:alphaModFix/>
          </a:blip>
          <a:stretch>
            <a:fillRect/>
          </a:stretch>
        </p:blipFill>
        <p:spPr>
          <a:xfrm rot="2344805">
            <a:off x="1800648" y="625848"/>
            <a:ext cx="990382" cy="1309355"/>
          </a:xfrm>
          <a:prstGeom prst="rect">
            <a:avLst/>
          </a:prstGeom>
          <a:noFill/>
          <a:ln>
            <a:noFill/>
          </a:ln>
        </p:spPr>
      </p:pic>
      <p:pic>
        <p:nvPicPr>
          <p:cNvPr id="5" name="Picture Placeholder 4" descr="A picture containing food, table, plate, bread&#10;&#10;Description automatically generated">
            <a:extLst>
              <a:ext uri="{FF2B5EF4-FFF2-40B4-BE49-F238E27FC236}">
                <a16:creationId xmlns:a16="http://schemas.microsoft.com/office/drawing/2014/main" id="{9D540D3E-5EF5-EEE9-56BE-5784B3217F70}"/>
              </a:ext>
            </a:extLst>
          </p:cNvPr>
          <p:cNvPicPr>
            <a:picLocks noGrp="1" noChangeAspect="1"/>
          </p:cNvPicPr>
          <p:nvPr>
            <p:ph type="pic" idx="2"/>
          </p:nvPr>
        </p:nvPicPr>
        <p:blipFill>
          <a:blip r:embed="rId4"/>
          <a:srcRect l="28863" r="28863"/>
          <a:stretch>
            <a:fillRect/>
          </a:stretch>
        </p:blipFill>
        <p:spPr/>
      </p:pic>
      <p:pic>
        <p:nvPicPr>
          <p:cNvPr id="6" name="Picture 5">
            <a:extLst>
              <a:ext uri="{FF2B5EF4-FFF2-40B4-BE49-F238E27FC236}">
                <a16:creationId xmlns:a16="http://schemas.microsoft.com/office/drawing/2014/main" id="{87A14A50-9C68-E9A1-87CF-7B6F4F3EE661}"/>
              </a:ext>
            </a:extLst>
          </p:cNvPr>
          <p:cNvPicPr>
            <a:picLocks noChangeAspect="1"/>
          </p:cNvPicPr>
          <p:nvPr/>
        </p:nvPicPr>
        <p:blipFill>
          <a:blip r:embed="rId5"/>
          <a:stretch>
            <a:fillRect/>
          </a:stretch>
        </p:blipFill>
        <p:spPr>
          <a:xfrm>
            <a:off x="574210" y="-7412"/>
            <a:ext cx="3290865" cy="5143500"/>
          </a:xfrm>
          <a:prstGeom prst="rect">
            <a:avLst/>
          </a:prstGeom>
        </p:spPr>
      </p:pic>
    </p:spTree>
    <p:extLst>
      <p:ext uri="{BB962C8B-B14F-4D97-AF65-F5344CB8AC3E}">
        <p14:creationId xmlns:p14="http://schemas.microsoft.com/office/powerpoint/2010/main" val="3796836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509ED-6407-AED6-ABA8-BE5E9B499C22}"/>
              </a:ext>
            </a:extLst>
          </p:cNvPr>
          <p:cNvSpPr>
            <a:spLocks noGrp="1"/>
          </p:cNvSpPr>
          <p:nvPr>
            <p:ph type="title"/>
          </p:nvPr>
        </p:nvSpPr>
        <p:spPr/>
        <p:txBody>
          <a:bodyPr/>
          <a:lstStyle/>
          <a:p>
            <a:r>
              <a:rPr lang="ro-RO"/>
              <a:t>Investiții în fermele vegetale</a:t>
            </a:r>
            <a:endParaRPr lang="en-GB"/>
          </a:p>
        </p:txBody>
      </p:sp>
      <p:pic>
        <p:nvPicPr>
          <p:cNvPr id="32" name="Picture 31">
            <a:extLst>
              <a:ext uri="{FF2B5EF4-FFF2-40B4-BE49-F238E27FC236}">
                <a16:creationId xmlns:a16="http://schemas.microsoft.com/office/drawing/2014/main" id="{95339A69-9A3A-9BA6-FA13-2799DEF845B1}"/>
              </a:ext>
            </a:extLst>
          </p:cNvPr>
          <p:cNvPicPr>
            <a:picLocks noChangeAspect="1"/>
          </p:cNvPicPr>
          <p:nvPr/>
        </p:nvPicPr>
        <p:blipFill>
          <a:blip r:embed="rId2"/>
          <a:stretch>
            <a:fillRect/>
          </a:stretch>
        </p:blipFill>
        <p:spPr>
          <a:xfrm>
            <a:off x="582848" y="1442433"/>
            <a:ext cx="1550756" cy="3393109"/>
          </a:xfrm>
          <a:prstGeom prst="rect">
            <a:avLst/>
          </a:prstGeom>
        </p:spPr>
      </p:pic>
      <p:pic>
        <p:nvPicPr>
          <p:cNvPr id="42" name="Picture 41">
            <a:extLst>
              <a:ext uri="{FF2B5EF4-FFF2-40B4-BE49-F238E27FC236}">
                <a16:creationId xmlns:a16="http://schemas.microsoft.com/office/drawing/2014/main" id="{C31156D4-868C-D09F-ECE8-0BB8CA501220}"/>
              </a:ext>
            </a:extLst>
          </p:cNvPr>
          <p:cNvPicPr>
            <a:picLocks noChangeAspect="1"/>
          </p:cNvPicPr>
          <p:nvPr/>
        </p:nvPicPr>
        <p:blipFill>
          <a:blip r:embed="rId3"/>
          <a:stretch>
            <a:fillRect/>
          </a:stretch>
        </p:blipFill>
        <p:spPr>
          <a:xfrm>
            <a:off x="2274044" y="1442433"/>
            <a:ext cx="1734748" cy="3281493"/>
          </a:xfrm>
          <a:prstGeom prst="rect">
            <a:avLst/>
          </a:prstGeom>
        </p:spPr>
      </p:pic>
      <p:pic>
        <p:nvPicPr>
          <p:cNvPr id="43" name="Picture 42">
            <a:extLst>
              <a:ext uri="{FF2B5EF4-FFF2-40B4-BE49-F238E27FC236}">
                <a16:creationId xmlns:a16="http://schemas.microsoft.com/office/drawing/2014/main" id="{EC17E0E1-06BF-8D6D-CB8C-46656541DDF9}"/>
              </a:ext>
            </a:extLst>
          </p:cNvPr>
          <p:cNvPicPr>
            <a:picLocks noChangeAspect="1"/>
          </p:cNvPicPr>
          <p:nvPr/>
        </p:nvPicPr>
        <p:blipFill>
          <a:blip r:embed="rId4"/>
          <a:stretch>
            <a:fillRect/>
          </a:stretch>
        </p:blipFill>
        <p:spPr>
          <a:xfrm>
            <a:off x="4052137" y="1492624"/>
            <a:ext cx="1700168" cy="3029534"/>
          </a:xfrm>
          <a:prstGeom prst="rect">
            <a:avLst/>
          </a:prstGeom>
        </p:spPr>
      </p:pic>
      <p:pic>
        <p:nvPicPr>
          <p:cNvPr id="45" name="Picture 44">
            <a:extLst>
              <a:ext uri="{FF2B5EF4-FFF2-40B4-BE49-F238E27FC236}">
                <a16:creationId xmlns:a16="http://schemas.microsoft.com/office/drawing/2014/main" id="{66E28C79-1FA6-A1C6-47AE-644DA54CF299}"/>
              </a:ext>
            </a:extLst>
          </p:cNvPr>
          <p:cNvPicPr>
            <a:picLocks noChangeAspect="1"/>
          </p:cNvPicPr>
          <p:nvPr/>
        </p:nvPicPr>
        <p:blipFill>
          <a:blip r:embed="rId5"/>
          <a:stretch>
            <a:fillRect/>
          </a:stretch>
        </p:blipFill>
        <p:spPr>
          <a:xfrm>
            <a:off x="5872026" y="1576098"/>
            <a:ext cx="1356940" cy="2862586"/>
          </a:xfrm>
          <a:prstGeom prst="rect">
            <a:avLst/>
          </a:prstGeom>
        </p:spPr>
      </p:pic>
      <p:pic>
        <p:nvPicPr>
          <p:cNvPr id="46" name="Picture 45">
            <a:extLst>
              <a:ext uri="{FF2B5EF4-FFF2-40B4-BE49-F238E27FC236}">
                <a16:creationId xmlns:a16="http://schemas.microsoft.com/office/drawing/2014/main" id="{C24D46F0-E365-5CA1-A6B6-0C719F27B225}"/>
              </a:ext>
            </a:extLst>
          </p:cNvPr>
          <p:cNvPicPr>
            <a:picLocks noChangeAspect="1"/>
          </p:cNvPicPr>
          <p:nvPr/>
        </p:nvPicPr>
        <p:blipFill>
          <a:blip r:embed="rId6"/>
          <a:stretch>
            <a:fillRect/>
          </a:stretch>
        </p:blipFill>
        <p:spPr>
          <a:xfrm>
            <a:off x="7468409" y="1632273"/>
            <a:ext cx="1092743" cy="3448017"/>
          </a:xfrm>
          <a:prstGeom prst="rect">
            <a:avLst/>
          </a:prstGeom>
        </p:spPr>
      </p:pic>
    </p:spTree>
    <p:extLst>
      <p:ext uri="{BB962C8B-B14F-4D97-AF65-F5344CB8AC3E}">
        <p14:creationId xmlns:p14="http://schemas.microsoft.com/office/powerpoint/2010/main" val="613102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35"/>
          <p:cNvSpPr txBox="1">
            <a:spLocks noGrp="1"/>
          </p:cNvSpPr>
          <p:nvPr>
            <p:ph type="title"/>
          </p:nvPr>
        </p:nvSpPr>
        <p:spPr>
          <a:xfrm>
            <a:off x="4205550" y="1525475"/>
            <a:ext cx="4208100" cy="76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a:t>Investitii in infrastructura de irigatii</a:t>
            </a:r>
          </a:p>
        </p:txBody>
      </p:sp>
      <p:sp>
        <p:nvSpPr>
          <p:cNvPr id="304" name="Google Shape;304;p35"/>
          <p:cNvSpPr txBox="1">
            <a:spLocks noGrp="1"/>
          </p:cNvSpPr>
          <p:nvPr>
            <p:ph type="subTitle" idx="1"/>
          </p:nvPr>
        </p:nvSpPr>
        <p:spPr>
          <a:xfrm>
            <a:off x="4205550" y="2519480"/>
            <a:ext cx="4466225" cy="10823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DR-25 -  Modernizarea infrastructurii de irigații</a:t>
            </a:r>
          </a:p>
          <a:p>
            <a:pPr marL="0" lvl="0" indent="0" algn="l" rtl="0">
              <a:spcBef>
                <a:spcPts val="0"/>
              </a:spcBef>
              <a:spcAft>
                <a:spcPts val="0"/>
              </a:spcAft>
              <a:buNone/>
            </a:pPr>
            <a:r>
              <a:rPr lang="en-GB"/>
              <a:t>DR-26 -  Înființarea sistemelor de irigații</a:t>
            </a:r>
            <a:endParaRPr lang="ro-RO"/>
          </a:p>
          <a:p>
            <a:pPr marL="0" lvl="0" indent="0" algn="l" rtl="0">
              <a:spcBef>
                <a:spcPts val="0"/>
              </a:spcBef>
              <a:spcAft>
                <a:spcPts val="0"/>
              </a:spcAft>
              <a:buNone/>
            </a:pPr>
            <a:endParaRPr lang="ro-RO"/>
          </a:p>
          <a:p>
            <a:pPr marL="0" lvl="0" indent="0" algn="ctr" rtl="0">
              <a:spcBef>
                <a:spcPts val="0"/>
              </a:spcBef>
              <a:spcAft>
                <a:spcPts val="0"/>
              </a:spcAft>
              <a:buNone/>
            </a:pPr>
            <a:r>
              <a:rPr lang="ro-RO"/>
              <a:t>MADR - AFIR</a:t>
            </a:r>
            <a:endParaRPr lang="en-GB"/>
          </a:p>
          <a:p>
            <a:pPr marL="0" lvl="0" indent="0" algn="l" rtl="0">
              <a:spcBef>
                <a:spcPts val="0"/>
              </a:spcBef>
              <a:spcAft>
                <a:spcPts val="0"/>
              </a:spcAft>
              <a:buNone/>
            </a:pPr>
            <a:endParaRPr/>
          </a:p>
        </p:txBody>
      </p:sp>
      <p:sp>
        <p:nvSpPr>
          <p:cNvPr id="305" name="Google Shape;305;p35"/>
          <p:cNvSpPr/>
          <p:nvPr/>
        </p:nvSpPr>
        <p:spPr>
          <a:xfrm rot="10800000">
            <a:off x="650209" y="-2212"/>
            <a:ext cx="3291253"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35"/>
          <p:cNvPicPr preferRelativeResize="0"/>
          <p:nvPr/>
        </p:nvPicPr>
        <p:blipFill>
          <a:blip r:embed="rId3">
            <a:alphaModFix/>
          </a:blip>
          <a:stretch>
            <a:fillRect/>
          </a:stretch>
        </p:blipFill>
        <p:spPr>
          <a:xfrm rot="2344805">
            <a:off x="1800648" y="625848"/>
            <a:ext cx="990382" cy="1309355"/>
          </a:xfrm>
          <a:prstGeom prst="rect">
            <a:avLst/>
          </a:prstGeom>
          <a:noFill/>
          <a:ln>
            <a:noFill/>
          </a:ln>
        </p:spPr>
      </p:pic>
      <p:grpSp>
        <p:nvGrpSpPr>
          <p:cNvPr id="308" name="Google Shape;308;p35"/>
          <p:cNvGrpSpPr/>
          <p:nvPr/>
        </p:nvGrpSpPr>
        <p:grpSpPr>
          <a:xfrm>
            <a:off x="4046200" y="-700362"/>
            <a:ext cx="2454217" cy="1865121"/>
            <a:chOff x="4046200" y="-700362"/>
            <a:chExt cx="2454217" cy="1865121"/>
          </a:xfrm>
        </p:grpSpPr>
        <p:pic>
          <p:nvPicPr>
            <p:cNvPr id="309" name="Google Shape;309;p35"/>
            <p:cNvPicPr preferRelativeResize="0"/>
            <p:nvPr/>
          </p:nvPicPr>
          <p:blipFill>
            <a:blip r:embed="rId4">
              <a:alphaModFix/>
            </a:blip>
            <a:stretch>
              <a:fillRect/>
            </a:stretch>
          </p:blipFill>
          <p:spPr>
            <a:xfrm>
              <a:off x="5373384" y="-601584"/>
              <a:ext cx="1127033" cy="1766342"/>
            </a:xfrm>
            <a:prstGeom prst="rect">
              <a:avLst/>
            </a:prstGeom>
            <a:noFill/>
            <a:ln>
              <a:noFill/>
            </a:ln>
          </p:spPr>
        </p:pic>
        <p:pic>
          <p:nvPicPr>
            <p:cNvPr id="310" name="Google Shape;310;p35"/>
            <p:cNvPicPr preferRelativeResize="0"/>
            <p:nvPr/>
          </p:nvPicPr>
          <p:blipFill>
            <a:blip r:embed="rId5">
              <a:alphaModFix/>
            </a:blip>
            <a:stretch>
              <a:fillRect/>
            </a:stretch>
          </p:blipFill>
          <p:spPr>
            <a:xfrm>
              <a:off x="4046200" y="-700362"/>
              <a:ext cx="1694350" cy="1865100"/>
            </a:xfrm>
            <a:prstGeom prst="rect">
              <a:avLst/>
            </a:prstGeom>
            <a:noFill/>
            <a:ln>
              <a:noFill/>
            </a:ln>
            <a:effectLst>
              <a:outerShdw blurRad="85725" dist="114300" dir="8280000" algn="bl" rotWithShape="0">
                <a:srgbClr val="000000">
                  <a:alpha val="31000"/>
                </a:srgbClr>
              </a:outerShdw>
            </a:effectLst>
          </p:spPr>
        </p:pic>
      </p:grpSp>
      <p:sp>
        <p:nvSpPr>
          <p:cNvPr id="18" name="Google Shape;305;p35">
            <a:extLst>
              <a:ext uri="{FF2B5EF4-FFF2-40B4-BE49-F238E27FC236}">
                <a16:creationId xmlns:a16="http://schemas.microsoft.com/office/drawing/2014/main" id="{D37B6D10-6F92-6421-3F94-E1B07627D5C8}"/>
              </a:ext>
            </a:extLst>
          </p:cNvPr>
          <p:cNvSpPr/>
          <p:nvPr/>
        </p:nvSpPr>
        <p:spPr>
          <a:xfrm rot="10800000">
            <a:off x="645916" y="-7412"/>
            <a:ext cx="3291253"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Placeholder 22" descr="A picture containing grass, outdoor, sky, water&#10;&#10;Description automatically generated">
            <a:extLst>
              <a:ext uri="{FF2B5EF4-FFF2-40B4-BE49-F238E27FC236}">
                <a16:creationId xmlns:a16="http://schemas.microsoft.com/office/drawing/2014/main" id="{B70B9B0A-9DCC-160D-6A53-369A3FD2D505}"/>
              </a:ext>
            </a:extLst>
          </p:cNvPr>
          <p:cNvPicPr>
            <a:picLocks noGrp="1" noChangeAspect="1"/>
          </p:cNvPicPr>
          <p:nvPr>
            <p:ph type="pic" idx="2"/>
          </p:nvPr>
        </p:nvPicPr>
        <p:blipFill>
          <a:blip r:embed="rId6"/>
          <a:srcRect l="24448" r="24448"/>
          <a:stretch>
            <a:fillRect/>
          </a:stretch>
        </p:blipFill>
        <p:spPr/>
      </p:pic>
      <p:pic>
        <p:nvPicPr>
          <p:cNvPr id="24" name="Picture 23">
            <a:extLst>
              <a:ext uri="{FF2B5EF4-FFF2-40B4-BE49-F238E27FC236}">
                <a16:creationId xmlns:a16="http://schemas.microsoft.com/office/drawing/2014/main" id="{6F3478EC-4B86-5F42-7B4D-F1585D0AFC10}"/>
              </a:ext>
            </a:extLst>
          </p:cNvPr>
          <p:cNvPicPr>
            <a:picLocks noChangeAspect="1"/>
          </p:cNvPicPr>
          <p:nvPr/>
        </p:nvPicPr>
        <p:blipFill>
          <a:blip r:embed="rId7"/>
          <a:stretch>
            <a:fillRect/>
          </a:stretch>
        </p:blipFill>
        <p:spPr>
          <a:xfrm>
            <a:off x="574210" y="-7412"/>
            <a:ext cx="3290865"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720000" y="11633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2400"/>
              <a:t>DR-25 -  Modernizarea infrastructurii de irigații</a:t>
            </a:r>
          </a:p>
        </p:txBody>
      </p:sp>
      <p:sp>
        <p:nvSpPr>
          <p:cNvPr id="442" name="Google Shape;442;p43"/>
          <p:cNvSpPr txBox="1">
            <a:spLocks noGrp="1"/>
          </p:cNvSpPr>
          <p:nvPr>
            <p:ph type="subTitle" idx="4"/>
          </p:nvPr>
        </p:nvSpPr>
        <p:spPr>
          <a:xfrm>
            <a:off x="1452376" y="719805"/>
            <a:ext cx="720480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600"/>
              <a:t>Beneficiari: OUAI-uri</a:t>
            </a:r>
            <a:endParaRPr sz="1600"/>
          </a:p>
        </p:txBody>
      </p:sp>
      <p:sp>
        <p:nvSpPr>
          <p:cNvPr id="443" name="Google Shape;443;p43"/>
          <p:cNvSpPr txBox="1">
            <a:spLocks noGrp="1"/>
          </p:cNvSpPr>
          <p:nvPr>
            <p:ph type="subTitle" idx="5"/>
          </p:nvPr>
        </p:nvSpPr>
        <p:spPr>
          <a:xfrm>
            <a:off x="1462355" y="1173743"/>
            <a:ext cx="6143767"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600"/>
              <a:t>Valoare maxima sprijin: 1.500.000 euro/beneficiar</a:t>
            </a:r>
          </a:p>
        </p:txBody>
      </p:sp>
      <p:sp>
        <p:nvSpPr>
          <p:cNvPr id="445" name="Google Shape;445;p43"/>
          <p:cNvSpPr txBox="1">
            <a:spLocks noGrp="1"/>
          </p:cNvSpPr>
          <p:nvPr>
            <p:ph type="subTitle" idx="7"/>
          </p:nvPr>
        </p:nvSpPr>
        <p:spPr>
          <a:xfrm>
            <a:off x="373488" y="2466592"/>
            <a:ext cx="7989194" cy="2410208"/>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Wingdings" panose="05000000000000000000" pitchFamily="2" charset="2"/>
              <a:buChar char="ü"/>
            </a:pPr>
            <a:r>
              <a:rPr lang="en-GB"/>
              <a:t>Solicitantul să facă dovada deținerii terenului/activului fizic aferent investiției</a:t>
            </a:r>
            <a:endParaRPr lang="ro-RO"/>
          </a:p>
          <a:p>
            <a:pPr marL="285750" lvl="0" indent="-285750" algn="l" rtl="0">
              <a:spcBef>
                <a:spcPts val="0"/>
              </a:spcBef>
              <a:spcAft>
                <a:spcPts val="0"/>
              </a:spcAft>
              <a:buFont typeface="Wingdings" panose="05000000000000000000" pitchFamily="2" charset="2"/>
              <a:buChar char="ü"/>
            </a:pPr>
            <a:r>
              <a:rPr lang="en-GB"/>
              <a:t>Sistemul de irigații prevăzut prin proiect trebuie să fie racordat la o infrastructură principală funcțională sau să facă dovada existenței sursei de apă</a:t>
            </a:r>
            <a:endParaRPr lang="ro-RO"/>
          </a:p>
          <a:p>
            <a:pPr marL="285750" lvl="0" indent="-285750" algn="l" rtl="0">
              <a:spcBef>
                <a:spcPts val="0"/>
              </a:spcBef>
              <a:spcAft>
                <a:spcPts val="0"/>
              </a:spcAft>
              <a:buFont typeface="Wingdings" panose="05000000000000000000" pitchFamily="2" charset="2"/>
              <a:buChar char="ü"/>
            </a:pPr>
            <a:r>
              <a:rPr lang="en-GB"/>
              <a:t>În urma evaluării ex-ante, investiţia asigură posibile economii de apă de minimum 8% </a:t>
            </a:r>
            <a:endParaRPr lang="ro-RO"/>
          </a:p>
          <a:p>
            <a:pPr marL="285750" lvl="0" indent="-285750" algn="l" rtl="0">
              <a:spcBef>
                <a:spcPts val="0"/>
              </a:spcBef>
              <a:spcAft>
                <a:spcPts val="0"/>
              </a:spcAft>
              <a:buFont typeface="Wingdings" panose="05000000000000000000" pitchFamily="2" charset="2"/>
              <a:buChar char="ü"/>
            </a:pPr>
            <a:r>
              <a:rPr lang="en-GB"/>
              <a:t>În cazul în care investiţia afectează corpuri de apă subterană sau de suprafaţă care au fost identificate ca nesatisfăcătoare în planul corespunzător de management al bazinului hidrografic din motive legate de cantitatea de apă, este realizată o reducere efectivă a utilizării apei de minimum 50% din posibilele economii stabilite la punctul</a:t>
            </a:r>
            <a:endParaRPr/>
          </a:p>
        </p:txBody>
      </p:sp>
      <p:sp>
        <p:nvSpPr>
          <p:cNvPr id="447" name="Google Shape;447;p43"/>
          <p:cNvSpPr txBox="1">
            <a:spLocks noGrp="1"/>
          </p:cNvSpPr>
          <p:nvPr>
            <p:ph type="subTitle" idx="9"/>
          </p:nvPr>
        </p:nvSpPr>
        <p:spPr>
          <a:xfrm>
            <a:off x="1485912" y="1626628"/>
            <a:ext cx="683384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lang="ro-RO" sz="1600"/>
          </a:p>
          <a:p>
            <a:pPr marL="0" lvl="0" indent="0" algn="l" rtl="0">
              <a:spcBef>
                <a:spcPts val="0"/>
              </a:spcBef>
              <a:spcAft>
                <a:spcPts val="0"/>
              </a:spcAft>
              <a:buNone/>
            </a:pPr>
            <a:r>
              <a:rPr lang="en-GB" sz="1600"/>
              <a:t>Intensitate sprijinului: 100 %</a:t>
            </a:r>
          </a:p>
        </p:txBody>
      </p:sp>
      <p:sp>
        <p:nvSpPr>
          <p:cNvPr id="448" name="Google Shape;448;p43"/>
          <p:cNvSpPr txBox="1">
            <a:spLocks noGrp="1"/>
          </p:cNvSpPr>
          <p:nvPr>
            <p:ph type="subTitle" idx="13"/>
          </p:nvPr>
        </p:nvSpPr>
        <p:spPr>
          <a:xfrm>
            <a:off x="1504568" y="2013707"/>
            <a:ext cx="239970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a:t>Conditii eligibilitate: </a:t>
            </a:r>
          </a:p>
        </p:txBody>
      </p:sp>
      <p:grpSp>
        <p:nvGrpSpPr>
          <p:cNvPr id="449" name="Google Shape;449;p43"/>
          <p:cNvGrpSpPr/>
          <p:nvPr/>
        </p:nvGrpSpPr>
        <p:grpSpPr>
          <a:xfrm>
            <a:off x="1044097" y="1672291"/>
            <a:ext cx="441815" cy="441188"/>
            <a:chOff x="4702234" y="1936268"/>
            <a:chExt cx="441815" cy="441188"/>
          </a:xfrm>
        </p:grpSpPr>
        <p:sp>
          <p:nvSpPr>
            <p:cNvPr id="450" name="Google Shape;450;p43"/>
            <p:cNvSpPr/>
            <p:nvPr/>
          </p:nvSpPr>
          <p:spPr>
            <a:xfrm>
              <a:off x="4702234" y="1936268"/>
              <a:ext cx="441815" cy="303039"/>
            </a:xfrm>
            <a:custGeom>
              <a:avLst/>
              <a:gdLst/>
              <a:ahLst/>
              <a:cxnLst/>
              <a:rect l="l" t="t" r="r" b="b"/>
              <a:pathLst>
                <a:path w="18306" h="12556" extrusionOk="0">
                  <a:moveTo>
                    <a:pt x="8741" y="0"/>
                  </a:moveTo>
                  <a:cubicBezTo>
                    <a:pt x="7506" y="0"/>
                    <a:pt x="6482" y="911"/>
                    <a:pt x="6311" y="2095"/>
                  </a:cubicBezTo>
                  <a:cubicBezTo>
                    <a:pt x="5130" y="2274"/>
                    <a:pt x="4223" y="3294"/>
                    <a:pt x="4223" y="4522"/>
                  </a:cubicBezTo>
                  <a:lnTo>
                    <a:pt x="4223" y="4759"/>
                  </a:lnTo>
                  <a:lnTo>
                    <a:pt x="4179" y="4759"/>
                  </a:lnTo>
                  <a:cubicBezTo>
                    <a:pt x="2824" y="4759"/>
                    <a:pt x="1724" y="5863"/>
                    <a:pt x="1724" y="7214"/>
                  </a:cubicBezTo>
                  <a:cubicBezTo>
                    <a:pt x="1724" y="7393"/>
                    <a:pt x="1742" y="7571"/>
                    <a:pt x="1782" y="7743"/>
                  </a:cubicBezTo>
                  <a:cubicBezTo>
                    <a:pt x="762" y="8038"/>
                    <a:pt x="15" y="8978"/>
                    <a:pt x="11" y="10085"/>
                  </a:cubicBezTo>
                  <a:cubicBezTo>
                    <a:pt x="0" y="11441"/>
                    <a:pt x="1144" y="12556"/>
                    <a:pt x="2507" y="12556"/>
                  </a:cubicBezTo>
                  <a:lnTo>
                    <a:pt x="8628" y="12556"/>
                  </a:lnTo>
                  <a:lnTo>
                    <a:pt x="8628" y="10286"/>
                  </a:lnTo>
                  <a:cubicBezTo>
                    <a:pt x="7411" y="10151"/>
                    <a:pt x="6460" y="9120"/>
                    <a:pt x="6460" y="7867"/>
                  </a:cubicBezTo>
                  <a:lnTo>
                    <a:pt x="7532" y="7867"/>
                  </a:lnTo>
                  <a:cubicBezTo>
                    <a:pt x="7532" y="8526"/>
                    <a:pt x="8005" y="9076"/>
                    <a:pt x="8628" y="9200"/>
                  </a:cubicBezTo>
                  <a:lnTo>
                    <a:pt x="8628" y="7761"/>
                  </a:lnTo>
                  <a:lnTo>
                    <a:pt x="9703" y="7761"/>
                  </a:lnTo>
                  <a:lnTo>
                    <a:pt x="9703" y="9237"/>
                  </a:lnTo>
                  <a:cubicBezTo>
                    <a:pt x="10326" y="9113"/>
                    <a:pt x="10800" y="8562"/>
                    <a:pt x="10800" y="7903"/>
                  </a:cubicBezTo>
                  <a:lnTo>
                    <a:pt x="11875" y="7903"/>
                  </a:lnTo>
                  <a:cubicBezTo>
                    <a:pt x="11875" y="8963"/>
                    <a:pt x="11161" y="9918"/>
                    <a:pt x="10144" y="10231"/>
                  </a:cubicBezTo>
                  <a:cubicBezTo>
                    <a:pt x="9998" y="10275"/>
                    <a:pt x="9853" y="10304"/>
                    <a:pt x="9703" y="10322"/>
                  </a:cubicBezTo>
                  <a:lnTo>
                    <a:pt x="9703" y="12552"/>
                  </a:lnTo>
                  <a:lnTo>
                    <a:pt x="15802" y="12552"/>
                  </a:lnTo>
                  <a:cubicBezTo>
                    <a:pt x="17161" y="12552"/>
                    <a:pt x="18306" y="11441"/>
                    <a:pt x="18298" y="10078"/>
                  </a:cubicBezTo>
                  <a:cubicBezTo>
                    <a:pt x="18287" y="8974"/>
                    <a:pt x="17540" y="8034"/>
                    <a:pt x="16524" y="7743"/>
                  </a:cubicBezTo>
                  <a:cubicBezTo>
                    <a:pt x="16560" y="7571"/>
                    <a:pt x="16586" y="7393"/>
                    <a:pt x="16586" y="7214"/>
                  </a:cubicBezTo>
                  <a:cubicBezTo>
                    <a:pt x="16586" y="5863"/>
                    <a:pt x="15482" y="4759"/>
                    <a:pt x="14130" y="4759"/>
                  </a:cubicBezTo>
                  <a:lnTo>
                    <a:pt x="14090" y="4759"/>
                  </a:lnTo>
                  <a:lnTo>
                    <a:pt x="14090" y="4522"/>
                  </a:lnTo>
                  <a:cubicBezTo>
                    <a:pt x="14090" y="3298"/>
                    <a:pt x="13183" y="2277"/>
                    <a:pt x="12002" y="2095"/>
                  </a:cubicBezTo>
                  <a:cubicBezTo>
                    <a:pt x="11831" y="911"/>
                    <a:pt x="10803" y="0"/>
                    <a:pt x="9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4910109" y="2239283"/>
              <a:ext cx="25969" cy="138173"/>
            </a:xfrm>
            <a:custGeom>
              <a:avLst/>
              <a:gdLst/>
              <a:ahLst/>
              <a:cxnLst/>
              <a:rect l="l" t="t" r="r" b="b"/>
              <a:pathLst>
                <a:path w="1076" h="5725" extrusionOk="0">
                  <a:moveTo>
                    <a:pt x="1" y="1"/>
                  </a:moveTo>
                  <a:lnTo>
                    <a:pt x="1" y="5725"/>
                  </a:lnTo>
                  <a:lnTo>
                    <a:pt x="1076" y="5725"/>
                  </a:lnTo>
                  <a:lnTo>
                    <a:pt x="1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43"/>
          <p:cNvGrpSpPr/>
          <p:nvPr/>
        </p:nvGrpSpPr>
        <p:grpSpPr>
          <a:xfrm>
            <a:off x="1039213" y="2136921"/>
            <a:ext cx="441798" cy="422486"/>
            <a:chOff x="5045500" y="842250"/>
            <a:chExt cx="503875" cy="481850"/>
          </a:xfrm>
        </p:grpSpPr>
        <p:sp>
          <p:nvSpPr>
            <p:cNvPr id="456" name="Google Shape;456;p43"/>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7" name="Google Shape;457;p43"/>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grpSp>
        <p:nvGrpSpPr>
          <p:cNvPr id="2" name="Google Shape;8123;p81">
            <a:extLst>
              <a:ext uri="{FF2B5EF4-FFF2-40B4-BE49-F238E27FC236}">
                <a16:creationId xmlns:a16="http://schemas.microsoft.com/office/drawing/2014/main" id="{E8BF2B8E-06F1-AA5E-EB97-72F6D53621B1}"/>
              </a:ext>
            </a:extLst>
          </p:cNvPr>
          <p:cNvGrpSpPr/>
          <p:nvPr/>
        </p:nvGrpSpPr>
        <p:grpSpPr>
          <a:xfrm>
            <a:off x="1008794" y="769021"/>
            <a:ext cx="420811" cy="384641"/>
            <a:chOff x="-5971913" y="3273750"/>
            <a:chExt cx="292250" cy="267131"/>
          </a:xfrm>
          <a:solidFill>
            <a:schemeClr val="tx2"/>
          </a:solidFill>
        </p:grpSpPr>
        <p:sp>
          <p:nvSpPr>
            <p:cNvPr id="3" name="Google Shape;8124;p81">
              <a:extLst>
                <a:ext uri="{FF2B5EF4-FFF2-40B4-BE49-F238E27FC236}">
                  <a16:creationId xmlns:a16="http://schemas.microsoft.com/office/drawing/2014/main" id="{1117C18F-FDA3-F6B8-5919-27719EE6EFF5}"/>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125;p81">
              <a:extLst>
                <a:ext uri="{FF2B5EF4-FFF2-40B4-BE49-F238E27FC236}">
                  <a16:creationId xmlns:a16="http://schemas.microsoft.com/office/drawing/2014/main" id="{99A29E98-8D8F-B536-BC29-8C503C8F6C68}"/>
                </a:ext>
              </a:extLst>
            </p:cNvPr>
            <p:cNvSpPr/>
            <p:nvPr/>
          </p:nvSpPr>
          <p:spPr>
            <a:xfrm>
              <a:off x="-5971913" y="3284881"/>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132;p77">
            <a:extLst>
              <a:ext uri="{FF2B5EF4-FFF2-40B4-BE49-F238E27FC236}">
                <a16:creationId xmlns:a16="http://schemas.microsoft.com/office/drawing/2014/main" id="{CD597349-A285-BDCD-FCE3-65EE831D3AE4}"/>
              </a:ext>
            </a:extLst>
          </p:cNvPr>
          <p:cNvGrpSpPr/>
          <p:nvPr/>
        </p:nvGrpSpPr>
        <p:grpSpPr>
          <a:xfrm>
            <a:off x="1081023" y="1229852"/>
            <a:ext cx="366364" cy="366248"/>
            <a:chOff x="-60255350" y="3733825"/>
            <a:chExt cx="316650" cy="316550"/>
          </a:xfrm>
          <a:solidFill>
            <a:schemeClr val="tx2"/>
          </a:solidFill>
        </p:grpSpPr>
        <p:sp>
          <p:nvSpPr>
            <p:cNvPr id="6" name="Google Shape;6133;p77">
              <a:extLst>
                <a:ext uri="{FF2B5EF4-FFF2-40B4-BE49-F238E27FC236}">
                  <a16:creationId xmlns:a16="http://schemas.microsoft.com/office/drawing/2014/main" id="{E57818F6-04A4-334F-58B2-24FA0396B705}"/>
                </a:ext>
              </a:extLst>
            </p:cNvPr>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34;p77">
              <a:extLst>
                <a:ext uri="{FF2B5EF4-FFF2-40B4-BE49-F238E27FC236}">
                  <a16:creationId xmlns:a16="http://schemas.microsoft.com/office/drawing/2014/main" id="{C6A83A64-9F82-0E2D-1A7A-1F2B3E91E82D}"/>
                </a:ext>
              </a:extLst>
            </p:cNvPr>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35;p77">
              <a:extLst>
                <a:ext uri="{FF2B5EF4-FFF2-40B4-BE49-F238E27FC236}">
                  <a16:creationId xmlns:a16="http://schemas.microsoft.com/office/drawing/2014/main" id="{A06151A2-2BCE-6D92-121A-617839207BB6}"/>
                </a:ext>
              </a:extLst>
            </p:cNvPr>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36;p77">
              <a:extLst>
                <a:ext uri="{FF2B5EF4-FFF2-40B4-BE49-F238E27FC236}">
                  <a16:creationId xmlns:a16="http://schemas.microsoft.com/office/drawing/2014/main" id="{FBEFCC20-7964-C6AD-07D3-52FE8CD2FEAB}"/>
                </a:ext>
              </a:extLst>
            </p:cNvPr>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37;p77">
              <a:extLst>
                <a:ext uri="{FF2B5EF4-FFF2-40B4-BE49-F238E27FC236}">
                  <a16:creationId xmlns:a16="http://schemas.microsoft.com/office/drawing/2014/main" id="{B1376E4D-4F3E-6B8C-507E-1382643F6C6F}"/>
                </a:ext>
              </a:extLst>
            </p:cNvPr>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38;p77">
              <a:extLst>
                <a:ext uri="{FF2B5EF4-FFF2-40B4-BE49-F238E27FC236}">
                  <a16:creationId xmlns:a16="http://schemas.microsoft.com/office/drawing/2014/main" id="{CAC3B65C-2C23-41FE-ADAA-C6E271C90159}"/>
                </a:ext>
              </a:extLst>
            </p:cNvPr>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39;p77">
              <a:extLst>
                <a:ext uri="{FF2B5EF4-FFF2-40B4-BE49-F238E27FC236}">
                  <a16:creationId xmlns:a16="http://schemas.microsoft.com/office/drawing/2014/main" id="{9F7FB870-EFF1-C787-5632-8E7B01B7B039}"/>
                </a:ext>
              </a:extLst>
            </p:cNvPr>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720000" y="11633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2400"/>
              <a:t>DR-26 -  Înființarea sistemelor de irigații</a:t>
            </a:r>
          </a:p>
        </p:txBody>
      </p:sp>
      <p:sp>
        <p:nvSpPr>
          <p:cNvPr id="442" name="Google Shape;442;p43"/>
          <p:cNvSpPr txBox="1">
            <a:spLocks noGrp="1"/>
          </p:cNvSpPr>
          <p:nvPr>
            <p:ph type="subTitle" idx="4"/>
          </p:nvPr>
        </p:nvSpPr>
        <p:spPr>
          <a:xfrm>
            <a:off x="1452376" y="719804"/>
            <a:ext cx="7204800" cy="4855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600"/>
              <a:t>Beneficiari: Fermieri și formele asociative ale acestora</a:t>
            </a:r>
            <a:endParaRPr sz="1600"/>
          </a:p>
        </p:txBody>
      </p:sp>
      <p:sp>
        <p:nvSpPr>
          <p:cNvPr id="443" name="Google Shape;443;p43"/>
          <p:cNvSpPr txBox="1">
            <a:spLocks noGrp="1"/>
          </p:cNvSpPr>
          <p:nvPr>
            <p:ph type="subTitle" idx="5"/>
          </p:nvPr>
        </p:nvSpPr>
        <p:spPr>
          <a:xfrm>
            <a:off x="1462355" y="1173743"/>
            <a:ext cx="6143767"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600"/>
              <a:t>Valoare maxima sprijin: 500.000 euro/beneficiar</a:t>
            </a:r>
          </a:p>
        </p:txBody>
      </p:sp>
      <p:sp>
        <p:nvSpPr>
          <p:cNvPr id="445" name="Google Shape;445;p43"/>
          <p:cNvSpPr txBox="1">
            <a:spLocks noGrp="1"/>
          </p:cNvSpPr>
          <p:nvPr>
            <p:ph type="subTitle" idx="7"/>
          </p:nvPr>
        </p:nvSpPr>
        <p:spPr>
          <a:xfrm>
            <a:off x="373488" y="2466592"/>
            <a:ext cx="7989194" cy="1606187"/>
          </a:xfrm>
          <a:prstGeom prst="rect">
            <a:avLst/>
          </a:prstGeom>
        </p:spPr>
        <p:txBody>
          <a:bodyPr spcFirstLastPara="1" wrap="square" lIns="91425" tIns="91425" rIns="91425" bIns="91425" anchor="t" anchorCtr="0">
            <a:noAutofit/>
          </a:bodyPr>
          <a:lstStyle/>
          <a:p>
            <a:pPr marL="285750" lvl="0" indent="-285750" algn="just" rtl="0">
              <a:spcBef>
                <a:spcPts val="0"/>
              </a:spcBef>
              <a:spcAft>
                <a:spcPts val="0"/>
              </a:spcAft>
              <a:buFont typeface="Wingdings" panose="05000000000000000000" pitchFamily="2" charset="2"/>
              <a:buChar char="ü"/>
            </a:pPr>
            <a:r>
              <a:rPr lang="en-GB"/>
              <a:t>Solicitantul să facă dovada deținerii terenului/activului fizic </a:t>
            </a:r>
            <a:endParaRPr lang="ro-RO"/>
          </a:p>
          <a:p>
            <a:pPr marL="285750" lvl="0" indent="-285750" algn="just" rtl="0">
              <a:spcBef>
                <a:spcPts val="0"/>
              </a:spcBef>
              <a:spcAft>
                <a:spcPts val="0"/>
              </a:spcAft>
              <a:buFont typeface="Wingdings" panose="05000000000000000000" pitchFamily="2" charset="2"/>
              <a:buChar char="ü"/>
            </a:pPr>
            <a:endParaRPr lang="ro-RO"/>
          </a:p>
          <a:p>
            <a:pPr marL="285750" lvl="0" indent="-285750" algn="just" rtl="0">
              <a:spcBef>
                <a:spcPts val="0"/>
              </a:spcBef>
              <a:spcAft>
                <a:spcPts val="0"/>
              </a:spcAft>
              <a:buFont typeface="Wingdings" panose="05000000000000000000" pitchFamily="2" charset="2"/>
              <a:buChar char="ü"/>
            </a:pPr>
            <a:r>
              <a:rPr lang="en-GB"/>
              <a:t>Solicitantul trebuie să demonstreze asigurarea cofinanțării investiției</a:t>
            </a:r>
            <a:endParaRPr lang="ro-RO"/>
          </a:p>
          <a:p>
            <a:pPr marL="285750" lvl="0" indent="-285750" algn="just" rtl="0">
              <a:spcBef>
                <a:spcPts val="0"/>
              </a:spcBef>
              <a:spcAft>
                <a:spcPts val="0"/>
              </a:spcAft>
              <a:buFont typeface="Wingdings" panose="05000000000000000000" pitchFamily="2" charset="2"/>
              <a:buChar char="ü"/>
            </a:pPr>
            <a:endParaRPr lang="en-GB"/>
          </a:p>
          <a:p>
            <a:pPr marL="285750" lvl="0" indent="-285750" algn="just" rtl="0">
              <a:spcBef>
                <a:spcPts val="0"/>
              </a:spcBef>
              <a:spcAft>
                <a:spcPts val="0"/>
              </a:spcAft>
              <a:buFont typeface="Wingdings" panose="05000000000000000000" pitchFamily="2" charset="2"/>
              <a:buChar char="ü"/>
            </a:pPr>
            <a:r>
              <a:rPr lang="en-GB"/>
              <a:t>Investiția vizează suprafețe de teren agricol care nu sunt deservite de o</a:t>
            </a:r>
            <a:r>
              <a:rPr lang="ro-RO"/>
              <a:t> </a:t>
            </a:r>
            <a:r>
              <a:rPr lang="en-GB"/>
              <a:t>infrastructură de irigații existentă, aflată în administrarea/proprietatea</a:t>
            </a:r>
            <a:r>
              <a:rPr lang="ro-RO"/>
              <a:t> </a:t>
            </a:r>
            <a:r>
              <a:rPr lang="en-GB"/>
              <a:t>ANIF/FOUAI/OUAI; </a:t>
            </a:r>
          </a:p>
        </p:txBody>
      </p:sp>
      <p:sp>
        <p:nvSpPr>
          <p:cNvPr id="447" name="Google Shape;447;p43"/>
          <p:cNvSpPr txBox="1">
            <a:spLocks noGrp="1"/>
          </p:cNvSpPr>
          <p:nvPr>
            <p:ph type="subTitle" idx="9"/>
          </p:nvPr>
        </p:nvSpPr>
        <p:spPr>
          <a:xfrm>
            <a:off x="1485912" y="1626628"/>
            <a:ext cx="683384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lang="ro-RO" sz="1600"/>
          </a:p>
          <a:p>
            <a:pPr marL="0" lvl="0" indent="0" algn="l" rtl="0">
              <a:spcBef>
                <a:spcPts val="0"/>
              </a:spcBef>
              <a:spcAft>
                <a:spcPts val="0"/>
              </a:spcAft>
              <a:buNone/>
            </a:pPr>
            <a:r>
              <a:rPr lang="en-GB" sz="1600"/>
              <a:t>Intensitate sprijinului: </a:t>
            </a:r>
            <a:r>
              <a:rPr lang="ro-RO" sz="1600"/>
              <a:t>65</a:t>
            </a:r>
            <a:r>
              <a:rPr lang="en-GB" sz="1600"/>
              <a:t> %</a:t>
            </a:r>
          </a:p>
        </p:txBody>
      </p:sp>
      <p:sp>
        <p:nvSpPr>
          <p:cNvPr id="448" name="Google Shape;448;p43"/>
          <p:cNvSpPr txBox="1">
            <a:spLocks noGrp="1"/>
          </p:cNvSpPr>
          <p:nvPr>
            <p:ph type="subTitle" idx="13"/>
          </p:nvPr>
        </p:nvSpPr>
        <p:spPr>
          <a:xfrm>
            <a:off x="1504568" y="2013707"/>
            <a:ext cx="239970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a:t>Conditii eligibilitate: </a:t>
            </a:r>
          </a:p>
        </p:txBody>
      </p:sp>
      <p:grpSp>
        <p:nvGrpSpPr>
          <p:cNvPr id="449" name="Google Shape;449;p43"/>
          <p:cNvGrpSpPr/>
          <p:nvPr/>
        </p:nvGrpSpPr>
        <p:grpSpPr>
          <a:xfrm>
            <a:off x="1044097" y="1672291"/>
            <a:ext cx="441815" cy="441188"/>
            <a:chOff x="4702234" y="1936268"/>
            <a:chExt cx="441815" cy="441188"/>
          </a:xfrm>
        </p:grpSpPr>
        <p:sp>
          <p:nvSpPr>
            <p:cNvPr id="450" name="Google Shape;450;p43"/>
            <p:cNvSpPr/>
            <p:nvPr/>
          </p:nvSpPr>
          <p:spPr>
            <a:xfrm>
              <a:off x="4702234" y="1936268"/>
              <a:ext cx="441815" cy="303039"/>
            </a:xfrm>
            <a:custGeom>
              <a:avLst/>
              <a:gdLst/>
              <a:ahLst/>
              <a:cxnLst/>
              <a:rect l="l" t="t" r="r" b="b"/>
              <a:pathLst>
                <a:path w="18306" h="12556" extrusionOk="0">
                  <a:moveTo>
                    <a:pt x="8741" y="0"/>
                  </a:moveTo>
                  <a:cubicBezTo>
                    <a:pt x="7506" y="0"/>
                    <a:pt x="6482" y="911"/>
                    <a:pt x="6311" y="2095"/>
                  </a:cubicBezTo>
                  <a:cubicBezTo>
                    <a:pt x="5130" y="2274"/>
                    <a:pt x="4223" y="3294"/>
                    <a:pt x="4223" y="4522"/>
                  </a:cubicBezTo>
                  <a:lnTo>
                    <a:pt x="4223" y="4759"/>
                  </a:lnTo>
                  <a:lnTo>
                    <a:pt x="4179" y="4759"/>
                  </a:lnTo>
                  <a:cubicBezTo>
                    <a:pt x="2824" y="4759"/>
                    <a:pt x="1724" y="5863"/>
                    <a:pt x="1724" y="7214"/>
                  </a:cubicBezTo>
                  <a:cubicBezTo>
                    <a:pt x="1724" y="7393"/>
                    <a:pt x="1742" y="7571"/>
                    <a:pt x="1782" y="7743"/>
                  </a:cubicBezTo>
                  <a:cubicBezTo>
                    <a:pt x="762" y="8038"/>
                    <a:pt x="15" y="8978"/>
                    <a:pt x="11" y="10085"/>
                  </a:cubicBezTo>
                  <a:cubicBezTo>
                    <a:pt x="0" y="11441"/>
                    <a:pt x="1144" y="12556"/>
                    <a:pt x="2507" y="12556"/>
                  </a:cubicBezTo>
                  <a:lnTo>
                    <a:pt x="8628" y="12556"/>
                  </a:lnTo>
                  <a:lnTo>
                    <a:pt x="8628" y="10286"/>
                  </a:lnTo>
                  <a:cubicBezTo>
                    <a:pt x="7411" y="10151"/>
                    <a:pt x="6460" y="9120"/>
                    <a:pt x="6460" y="7867"/>
                  </a:cubicBezTo>
                  <a:lnTo>
                    <a:pt x="7532" y="7867"/>
                  </a:lnTo>
                  <a:cubicBezTo>
                    <a:pt x="7532" y="8526"/>
                    <a:pt x="8005" y="9076"/>
                    <a:pt x="8628" y="9200"/>
                  </a:cubicBezTo>
                  <a:lnTo>
                    <a:pt x="8628" y="7761"/>
                  </a:lnTo>
                  <a:lnTo>
                    <a:pt x="9703" y="7761"/>
                  </a:lnTo>
                  <a:lnTo>
                    <a:pt x="9703" y="9237"/>
                  </a:lnTo>
                  <a:cubicBezTo>
                    <a:pt x="10326" y="9113"/>
                    <a:pt x="10800" y="8562"/>
                    <a:pt x="10800" y="7903"/>
                  </a:cubicBezTo>
                  <a:lnTo>
                    <a:pt x="11875" y="7903"/>
                  </a:lnTo>
                  <a:cubicBezTo>
                    <a:pt x="11875" y="8963"/>
                    <a:pt x="11161" y="9918"/>
                    <a:pt x="10144" y="10231"/>
                  </a:cubicBezTo>
                  <a:cubicBezTo>
                    <a:pt x="9998" y="10275"/>
                    <a:pt x="9853" y="10304"/>
                    <a:pt x="9703" y="10322"/>
                  </a:cubicBezTo>
                  <a:lnTo>
                    <a:pt x="9703" y="12552"/>
                  </a:lnTo>
                  <a:lnTo>
                    <a:pt x="15802" y="12552"/>
                  </a:lnTo>
                  <a:cubicBezTo>
                    <a:pt x="17161" y="12552"/>
                    <a:pt x="18306" y="11441"/>
                    <a:pt x="18298" y="10078"/>
                  </a:cubicBezTo>
                  <a:cubicBezTo>
                    <a:pt x="18287" y="8974"/>
                    <a:pt x="17540" y="8034"/>
                    <a:pt x="16524" y="7743"/>
                  </a:cubicBezTo>
                  <a:cubicBezTo>
                    <a:pt x="16560" y="7571"/>
                    <a:pt x="16586" y="7393"/>
                    <a:pt x="16586" y="7214"/>
                  </a:cubicBezTo>
                  <a:cubicBezTo>
                    <a:pt x="16586" y="5863"/>
                    <a:pt x="15482" y="4759"/>
                    <a:pt x="14130" y="4759"/>
                  </a:cubicBezTo>
                  <a:lnTo>
                    <a:pt x="14090" y="4759"/>
                  </a:lnTo>
                  <a:lnTo>
                    <a:pt x="14090" y="4522"/>
                  </a:lnTo>
                  <a:cubicBezTo>
                    <a:pt x="14090" y="3298"/>
                    <a:pt x="13183" y="2277"/>
                    <a:pt x="12002" y="2095"/>
                  </a:cubicBezTo>
                  <a:cubicBezTo>
                    <a:pt x="11831" y="911"/>
                    <a:pt x="10803" y="0"/>
                    <a:pt x="9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4910109" y="2239283"/>
              <a:ext cx="25969" cy="138173"/>
            </a:xfrm>
            <a:custGeom>
              <a:avLst/>
              <a:gdLst/>
              <a:ahLst/>
              <a:cxnLst/>
              <a:rect l="l" t="t" r="r" b="b"/>
              <a:pathLst>
                <a:path w="1076" h="5725" extrusionOk="0">
                  <a:moveTo>
                    <a:pt x="1" y="1"/>
                  </a:moveTo>
                  <a:lnTo>
                    <a:pt x="1" y="5725"/>
                  </a:lnTo>
                  <a:lnTo>
                    <a:pt x="1076" y="5725"/>
                  </a:lnTo>
                  <a:lnTo>
                    <a:pt x="1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43"/>
          <p:cNvGrpSpPr/>
          <p:nvPr/>
        </p:nvGrpSpPr>
        <p:grpSpPr>
          <a:xfrm>
            <a:off x="1039213" y="2136921"/>
            <a:ext cx="441798" cy="422486"/>
            <a:chOff x="5045500" y="842250"/>
            <a:chExt cx="503875" cy="481850"/>
          </a:xfrm>
        </p:grpSpPr>
        <p:sp>
          <p:nvSpPr>
            <p:cNvPr id="456" name="Google Shape;456;p43"/>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7" name="Google Shape;457;p43"/>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grpSp>
        <p:nvGrpSpPr>
          <p:cNvPr id="2" name="Google Shape;8123;p81">
            <a:extLst>
              <a:ext uri="{FF2B5EF4-FFF2-40B4-BE49-F238E27FC236}">
                <a16:creationId xmlns:a16="http://schemas.microsoft.com/office/drawing/2014/main" id="{E8BF2B8E-06F1-AA5E-EB97-72F6D53621B1}"/>
              </a:ext>
            </a:extLst>
          </p:cNvPr>
          <p:cNvGrpSpPr/>
          <p:nvPr/>
        </p:nvGrpSpPr>
        <p:grpSpPr>
          <a:xfrm>
            <a:off x="1008794" y="769021"/>
            <a:ext cx="420811" cy="384641"/>
            <a:chOff x="-5971913" y="3273750"/>
            <a:chExt cx="292250" cy="267131"/>
          </a:xfrm>
          <a:solidFill>
            <a:schemeClr val="tx2"/>
          </a:solidFill>
        </p:grpSpPr>
        <p:sp>
          <p:nvSpPr>
            <p:cNvPr id="3" name="Google Shape;8124;p81">
              <a:extLst>
                <a:ext uri="{FF2B5EF4-FFF2-40B4-BE49-F238E27FC236}">
                  <a16:creationId xmlns:a16="http://schemas.microsoft.com/office/drawing/2014/main" id="{1117C18F-FDA3-F6B8-5919-27719EE6EFF5}"/>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125;p81">
              <a:extLst>
                <a:ext uri="{FF2B5EF4-FFF2-40B4-BE49-F238E27FC236}">
                  <a16:creationId xmlns:a16="http://schemas.microsoft.com/office/drawing/2014/main" id="{99A29E98-8D8F-B536-BC29-8C503C8F6C68}"/>
                </a:ext>
              </a:extLst>
            </p:cNvPr>
            <p:cNvSpPr/>
            <p:nvPr/>
          </p:nvSpPr>
          <p:spPr>
            <a:xfrm>
              <a:off x="-5971913" y="3284881"/>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132;p77">
            <a:extLst>
              <a:ext uri="{FF2B5EF4-FFF2-40B4-BE49-F238E27FC236}">
                <a16:creationId xmlns:a16="http://schemas.microsoft.com/office/drawing/2014/main" id="{CD597349-A285-BDCD-FCE3-65EE831D3AE4}"/>
              </a:ext>
            </a:extLst>
          </p:cNvPr>
          <p:cNvGrpSpPr/>
          <p:nvPr/>
        </p:nvGrpSpPr>
        <p:grpSpPr>
          <a:xfrm>
            <a:off x="1081023" y="1229852"/>
            <a:ext cx="366364" cy="366248"/>
            <a:chOff x="-60255350" y="3733825"/>
            <a:chExt cx="316650" cy="316550"/>
          </a:xfrm>
          <a:solidFill>
            <a:schemeClr val="tx2"/>
          </a:solidFill>
        </p:grpSpPr>
        <p:sp>
          <p:nvSpPr>
            <p:cNvPr id="6" name="Google Shape;6133;p77">
              <a:extLst>
                <a:ext uri="{FF2B5EF4-FFF2-40B4-BE49-F238E27FC236}">
                  <a16:creationId xmlns:a16="http://schemas.microsoft.com/office/drawing/2014/main" id="{E57818F6-04A4-334F-58B2-24FA0396B705}"/>
                </a:ext>
              </a:extLst>
            </p:cNvPr>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34;p77">
              <a:extLst>
                <a:ext uri="{FF2B5EF4-FFF2-40B4-BE49-F238E27FC236}">
                  <a16:creationId xmlns:a16="http://schemas.microsoft.com/office/drawing/2014/main" id="{C6A83A64-9F82-0E2D-1A7A-1F2B3E91E82D}"/>
                </a:ext>
              </a:extLst>
            </p:cNvPr>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35;p77">
              <a:extLst>
                <a:ext uri="{FF2B5EF4-FFF2-40B4-BE49-F238E27FC236}">
                  <a16:creationId xmlns:a16="http://schemas.microsoft.com/office/drawing/2014/main" id="{A06151A2-2BCE-6D92-121A-617839207BB6}"/>
                </a:ext>
              </a:extLst>
            </p:cNvPr>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36;p77">
              <a:extLst>
                <a:ext uri="{FF2B5EF4-FFF2-40B4-BE49-F238E27FC236}">
                  <a16:creationId xmlns:a16="http://schemas.microsoft.com/office/drawing/2014/main" id="{FBEFCC20-7964-C6AD-07D3-52FE8CD2FEAB}"/>
                </a:ext>
              </a:extLst>
            </p:cNvPr>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37;p77">
              <a:extLst>
                <a:ext uri="{FF2B5EF4-FFF2-40B4-BE49-F238E27FC236}">
                  <a16:creationId xmlns:a16="http://schemas.microsoft.com/office/drawing/2014/main" id="{B1376E4D-4F3E-6B8C-507E-1382643F6C6F}"/>
                </a:ext>
              </a:extLst>
            </p:cNvPr>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38;p77">
              <a:extLst>
                <a:ext uri="{FF2B5EF4-FFF2-40B4-BE49-F238E27FC236}">
                  <a16:creationId xmlns:a16="http://schemas.microsoft.com/office/drawing/2014/main" id="{CAC3B65C-2C23-41FE-ADAA-C6E271C90159}"/>
                </a:ext>
              </a:extLst>
            </p:cNvPr>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39;p77">
              <a:extLst>
                <a:ext uri="{FF2B5EF4-FFF2-40B4-BE49-F238E27FC236}">
                  <a16:creationId xmlns:a16="http://schemas.microsoft.com/office/drawing/2014/main" id="{9F7FB870-EFF1-C787-5632-8E7B01B7B039}"/>
                </a:ext>
              </a:extLst>
            </p:cNvPr>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2356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35"/>
          <p:cNvSpPr txBox="1">
            <a:spLocks noGrp="1"/>
          </p:cNvSpPr>
          <p:nvPr>
            <p:ph type="title"/>
          </p:nvPr>
        </p:nvSpPr>
        <p:spPr>
          <a:xfrm>
            <a:off x="4205550" y="1525475"/>
            <a:ext cx="4208100" cy="76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Investitii in procesare</a:t>
            </a:r>
          </a:p>
        </p:txBody>
      </p:sp>
      <p:sp>
        <p:nvSpPr>
          <p:cNvPr id="304" name="Google Shape;304;p35"/>
          <p:cNvSpPr txBox="1">
            <a:spLocks noGrp="1"/>
          </p:cNvSpPr>
          <p:nvPr>
            <p:ph type="subTitle" idx="1"/>
          </p:nvPr>
        </p:nvSpPr>
        <p:spPr>
          <a:xfrm>
            <a:off x="4205550" y="2339175"/>
            <a:ext cx="4208100" cy="16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DR-22 -  Investiții în condiționarea, depozitarea și procesarea produselor agricole și pomicole</a:t>
            </a:r>
          </a:p>
          <a:p>
            <a:pPr marL="0" lvl="0" indent="0" algn="l" rtl="0">
              <a:spcBef>
                <a:spcPts val="0"/>
              </a:spcBef>
              <a:spcAft>
                <a:spcPts val="0"/>
              </a:spcAft>
              <a:buNone/>
            </a:pPr>
            <a:endParaRPr/>
          </a:p>
        </p:txBody>
      </p:sp>
      <p:sp>
        <p:nvSpPr>
          <p:cNvPr id="305" name="Google Shape;305;p35"/>
          <p:cNvSpPr/>
          <p:nvPr/>
        </p:nvSpPr>
        <p:spPr>
          <a:xfrm rot="10800000">
            <a:off x="645916" y="-7412"/>
            <a:ext cx="3291253" cy="5147912"/>
          </a:xfrm>
          <a:custGeom>
            <a:avLst/>
            <a:gdLst/>
            <a:ahLst/>
            <a:cxnLst/>
            <a:rect l="l" t="t" r="r" b="b"/>
            <a:pathLst>
              <a:path w="84429" h="132057" extrusionOk="0">
                <a:moveTo>
                  <a:pt x="0" y="1"/>
                </a:moveTo>
                <a:lnTo>
                  <a:pt x="0" y="132057"/>
                </a:lnTo>
                <a:lnTo>
                  <a:pt x="84429" y="132057"/>
                </a:lnTo>
                <a:cubicBezTo>
                  <a:pt x="84429" y="132057"/>
                  <a:pt x="84429" y="117646"/>
                  <a:pt x="73177" y="106827"/>
                </a:cubicBezTo>
                <a:cubicBezTo>
                  <a:pt x="61932" y="96015"/>
                  <a:pt x="40713" y="95689"/>
                  <a:pt x="35495" y="94375"/>
                </a:cubicBezTo>
                <a:cubicBezTo>
                  <a:pt x="25301" y="91791"/>
                  <a:pt x="3827" y="84756"/>
                  <a:pt x="3827" y="49921"/>
                </a:cubicBezTo>
                <a:cubicBezTo>
                  <a:pt x="3827" y="15079"/>
                  <a:pt x="14859" y="1"/>
                  <a:pt x="14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35"/>
          <p:cNvPicPr preferRelativeResize="0"/>
          <p:nvPr/>
        </p:nvPicPr>
        <p:blipFill>
          <a:blip r:embed="rId3">
            <a:alphaModFix/>
          </a:blip>
          <a:stretch>
            <a:fillRect/>
          </a:stretch>
        </p:blipFill>
        <p:spPr>
          <a:xfrm rot="2344805">
            <a:off x="1800648" y="625848"/>
            <a:ext cx="990382" cy="1309355"/>
          </a:xfrm>
          <a:prstGeom prst="rect">
            <a:avLst/>
          </a:prstGeom>
          <a:noFill/>
          <a:ln>
            <a:noFill/>
          </a:ln>
        </p:spPr>
      </p:pic>
      <p:pic>
        <p:nvPicPr>
          <p:cNvPr id="5" name="Picture Placeholder 4" descr="A picture containing food, table, plate, bread&#10;&#10;Description automatically generated">
            <a:extLst>
              <a:ext uri="{FF2B5EF4-FFF2-40B4-BE49-F238E27FC236}">
                <a16:creationId xmlns:a16="http://schemas.microsoft.com/office/drawing/2014/main" id="{9D540D3E-5EF5-EEE9-56BE-5784B3217F70}"/>
              </a:ext>
            </a:extLst>
          </p:cNvPr>
          <p:cNvPicPr>
            <a:picLocks noGrp="1" noChangeAspect="1"/>
          </p:cNvPicPr>
          <p:nvPr>
            <p:ph type="pic" idx="2"/>
          </p:nvPr>
        </p:nvPicPr>
        <p:blipFill>
          <a:blip r:embed="rId4"/>
          <a:srcRect l="28863" r="28863"/>
          <a:stretch>
            <a:fillRect/>
          </a:stretch>
        </p:blipFill>
        <p:spPr/>
      </p:pic>
      <p:pic>
        <p:nvPicPr>
          <p:cNvPr id="6" name="Picture 5">
            <a:extLst>
              <a:ext uri="{FF2B5EF4-FFF2-40B4-BE49-F238E27FC236}">
                <a16:creationId xmlns:a16="http://schemas.microsoft.com/office/drawing/2014/main" id="{87A14A50-9C68-E9A1-87CF-7B6F4F3EE661}"/>
              </a:ext>
            </a:extLst>
          </p:cNvPr>
          <p:cNvPicPr>
            <a:picLocks noChangeAspect="1"/>
          </p:cNvPicPr>
          <p:nvPr/>
        </p:nvPicPr>
        <p:blipFill>
          <a:blip r:embed="rId5"/>
          <a:stretch>
            <a:fillRect/>
          </a:stretch>
        </p:blipFill>
        <p:spPr>
          <a:xfrm>
            <a:off x="574210" y="-7412"/>
            <a:ext cx="3290865" cy="5143500"/>
          </a:xfrm>
          <a:prstGeom prst="rect">
            <a:avLst/>
          </a:prstGeom>
        </p:spPr>
      </p:pic>
    </p:spTree>
    <p:extLst>
      <p:ext uri="{BB962C8B-B14F-4D97-AF65-F5344CB8AC3E}">
        <p14:creationId xmlns:p14="http://schemas.microsoft.com/office/powerpoint/2010/main" val="1275768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720000" y="11633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2000"/>
              <a:t>DR-22 -  Investiții în condiționarea, depozitarea și procesarea produselor agricole și pomicole</a:t>
            </a:r>
          </a:p>
        </p:txBody>
      </p:sp>
      <p:sp>
        <p:nvSpPr>
          <p:cNvPr id="442" name="Google Shape;442;p43"/>
          <p:cNvSpPr txBox="1">
            <a:spLocks noGrp="1"/>
          </p:cNvSpPr>
          <p:nvPr>
            <p:ph type="subTitle" idx="4"/>
          </p:nvPr>
        </p:nvSpPr>
        <p:spPr>
          <a:xfrm>
            <a:off x="1516447" y="945935"/>
            <a:ext cx="7204800" cy="58287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050"/>
              <a:t>Beneficiari: Cooperative agricole și societățile cooperative, grupuri și organizații de producători</a:t>
            </a:r>
          </a:p>
          <a:p>
            <a:pPr marL="0" lvl="0" indent="0" algn="l" rtl="0">
              <a:spcBef>
                <a:spcPts val="0"/>
              </a:spcBef>
              <a:spcAft>
                <a:spcPts val="0"/>
              </a:spcAft>
              <a:buNone/>
            </a:pPr>
            <a:r>
              <a:rPr lang="ro-RO" sz="1050"/>
              <a:t>IMM-uri, întreprinderi mari, inclusiv fermieri care se încadrează în statutul de IMM/întreprindere mare</a:t>
            </a:r>
          </a:p>
        </p:txBody>
      </p:sp>
      <p:sp>
        <p:nvSpPr>
          <p:cNvPr id="443" name="Google Shape;443;p43"/>
          <p:cNvSpPr txBox="1">
            <a:spLocks noGrp="1"/>
          </p:cNvSpPr>
          <p:nvPr>
            <p:ph type="subTitle" idx="5"/>
          </p:nvPr>
        </p:nvSpPr>
        <p:spPr>
          <a:xfrm>
            <a:off x="1516447" y="1464024"/>
            <a:ext cx="7262652" cy="71917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sz="1000"/>
              <a:t>Valoare maxima sprijin: max. 3 mil euro/proiect - investiții de modernizare </a:t>
            </a:r>
          </a:p>
          <a:p>
            <a:pPr marL="0" lvl="0" indent="0" algn="l" rtl="0">
              <a:spcBef>
                <a:spcPts val="0"/>
              </a:spcBef>
              <a:spcAft>
                <a:spcPts val="0"/>
              </a:spcAft>
              <a:buNone/>
            </a:pPr>
            <a:r>
              <a:rPr lang="ro-RO" sz="1000"/>
              <a:t>max. 10 mil. euro/proiect - investiții pentru înființarea unităților de procesare pentru sectoarele legume-fructe, industria de morărit, ulei și nutrețuri combinate </a:t>
            </a:r>
          </a:p>
          <a:p>
            <a:pPr marL="0" lvl="0" indent="0" algn="l" rtl="0">
              <a:spcBef>
                <a:spcPts val="0"/>
              </a:spcBef>
              <a:spcAft>
                <a:spcPts val="0"/>
              </a:spcAft>
              <a:buNone/>
            </a:pPr>
            <a:r>
              <a:rPr lang="ro-RO" sz="1000"/>
              <a:t>max. 7 mil. euro toate celelalte investiții de înființare</a:t>
            </a:r>
          </a:p>
        </p:txBody>
      </p:sp>
      <p:sp>
        <p:nvSpPr>
          <p:cNvPr id="445" name="Google Shape;445;p43"/>
          <p:cNvSpPr txBox="1">
            <a:spLocks noGrp="1"/>
          </p:cNvSpPr>
          <p:nvPr>
            <p:ph type="subTitle" idx="7"/>
          </p:nvPr>
        </p:nvSpPr>
        <p:spPr>
          <a:xfrm>
            <a:off x="539641" y="2923737"/>
            <a:ext cx="7989194" cy="1606187"/>
          </a:xfrm>
          <a:prstGeom prst="rect">
            <a:avLst/>
          </a:prstGeom>
        </p:spPr>
        <p:txBody>
          <a:bodyPr spcFirstLastPara="1" wrap="square" lIns="91425" tIns="91425" rIns="91425" bIns="91425" anchor="t" anchorCtr="0">
            <a:noAutofit/>
          </a:bodyPr>
          <a:lstStyle/>
          <a:p>
            <a:pPr marL="285750" lvl="0" indent="-285750" algn="just" rtl="0">
              <a:spcBef>
                <a:spcPts val="0"/>
              </a:spcBef>
              <a:spcAft>
                <a:spcPts val="0"/>
              </a:spcAft>
              <a:buFont typeface="Wingdings" panose="05000000000000000000" pitchFamily="2" charset="2"/>
              <a:buChar char="ü"/>
            </a:pPr>
            <a:r>
              <a:rPr lang="en-GB"/>
              <a:t>Solicitantul trebuie să demonstreze capacitatea de asigurare a cofinanțării investiției;</a:t>
            </a:r>
            <a:endParaRPr lang="ro-RO"/>
          </a:p>
          <a:p>
            <a:pPr marL="285750" lvl="0" indent="-285750" algn="just" rtl="0">
              <a:spcBef>
                <a:spcPts val="0"/>
              </a:spcBef>
              <a:spcAft>
                <a:spcPts val="0"/>
              </a:spcAft>
              <a:buFont typeface="Wingdings" panose="05000000000000000000" pitchFamily="2" charset="2"/>
              <a:buChar char="ü"/>
            </a:pPr>
            <a:r>
              <a:rPr lang="en-GB"/>
              <a:t>Solicitantul nu trebuie să fie în dificultate, în conformitate cu legislația în vigoare;</a:t>
            </a:r>
          </a:p>
        </p:txBody>
      </p:sp>
      <p:sp>
        <p:nvSpPr>
          <p:cNvPr id="447" name="Google Shape;447;p43"/>
          <p:cNvSpPr txBox="1">
            <a:spLocks noGrp="1"/>
          </p:cNvSpPr>
          <p:nvPr>
            <p:ph type="subTitle" idx="9"/>
          </p:nvPr>
        </p:nvSpPr>
        <p:spPr>
          <a:xfrm>
            <a:off x="1535260" y="1924492"/>
            <a:ext cx="683384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lang="ro-RO" sz="1600"/>
          </a:p>
          <a:p>
            <a:pPr marL="0" lvl="0" indent="0" algn="l" rtl="0">
              <a:spcBef>
                <a:spcPts val="0"/>
              </a:spcBef>
              <a:spcAft>
                <a:spcPts val="0"/>
              </a:spcAft>
              <a:buNone/>
            </a:pPr>
            <a:r>
              <a:rPr lang="en-GB" sz="1100"/>
              <a:t>Intensitate sprijinului: </a:t>
            </a:r>
            <a:r>
              <a:rPr lang="ro-RO" sz="1100"/>
              <a:t>65 %</a:t>
            </a:r>
            <a:endParaRPr lang="en-GB" sz="1100"/>
          </a:p>
        </p:txBody>
      </p:sp>
      <p:sp>
        <p:nvSpPr>
          <p:cNvPr id="448" name="Google Shape;448;p43"/>
          <p:cNvSpPr txBox="1">
            <a:spLocks noGrp="1"/>
          </p:cNvSpPr>
          <p:nvPr>
            <p:ph type="subTitle" idx="13"/>
          </p:nvPr>
        </p:nvSpPr>
        <p:spPr>
          <a:xfrm>
            <a:off x="1552626" y="2392079"/>
            <a:ext cx="2399700" cy="50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200"/>
              <a:t>Conditii eligibilitate: </a:t>
            </a:r>
          </a:p>
        </p:txBody>
      </p:sp>
      <p:grpSp>
        <p:nvGrpSpPr>
          <p:cNvPr id="449" name="Google Shape;449;p43"/>
          <p:cNvGrpSpPr/>
          <p:nvPr/>
        </p:nvGrpSpPr>
        <p:grpSpPr>
          <a:xfrm>
            <a:off x="1086974" y="2013958"/>
            <a:ext cx="441815" cy="441188"/>
            <a:chOff x="4702234" y="1936268"/>
            <a:chExt cx="441815" cy="441188"/>
          </a:xfrm>
        </p:grpSpPr>
        <p:sp>
          <p:nvSpPr>
            <p:cNvPr id="450" name="Google Shape;450;p43"/>
            <p:cNvSpPr/>
            <p:nvPr/>
          </p:nvSpPr>
          <p:spPr>
            <a:xfrm>
              <a:off x="4702234" y="1936268"/>
              <a:ext cx="441815" cy="303039"/>
            </a:xfrm>
            <a:custGeom>
              <a:avLst/>
              <a:gdLst/>
              <a:ahLst/>
              <a:cxnLst/>
              <a:rect l="l" t="t" r="r" b="b"/>
              <a:pathLst>
                <a:path w="18306" h="12556" extrusionOk="0">
                  <a:moveTo>
                    <a:pt x="8741" y="0"/>
                  </a:moveTo>
                  <a:cubicBezTo>
                    <a:pt x="7506" y="0"/>
                    <a:pt x="6482" y="911"/>
                    <a:pt x="6311" y="2095"/>
                  </a:cubicBezTo>
                  <a:cubicBezTo>
                    <a:pt x="5130" y="2274"/>
                    <a:pt x="4223" y="3294"/>
                    <a:pt x="4223" y="4522"/>
                  </a:cubicBezTo>
                  <a:lnTo>
                    <a:pt x="4223" y="4759"/>
                  </a:lnTo>
                  <a:lnTo>
                    <a:pt x="4179" y="4759"/>
                  </a:lnTo>
                  <a:cubicBezTo>
                    <a:pt x="2824" y="4759"/>
                    <a:pt x="1724" y="5863"/>
                    <a:pt x="1724" y="7214"/>
                  </a:cubicBezTo>
                  <a:cubicBezTo>
                    <a:pt x="1724" y="7393"/>
                    <a:pt x="1742" y="7571"/>
                    <a:pt x="1782" y="7743"/>
                  </a:cubicBezTo>
                  <a:cubicBezTo>
                    <a:pt x="762" y="8038"/>
                    <a:pt x="15" y="8978"/>
                    <a:pt x="11" y="10085"/>
                  </a:cubicBezTo>
                  <a:cubicBezTo>
                    <a:pt x="0" y="11441"/>
                    <a:pt x="1144" y="12556"/>
                    <a:pt x="2507" y="12556"/>
                  </a:cubicBezTo>
                  <a:lnTo>
                    <a:pt x="8628" y="12556"/>
                  </a:lnTo>
                  <a:lnTo>
                    <a:pt x="8628" y="10286"/>
                  </a:lnTo>
                  <a:cubicBezTo>
                    <a:pt x="7411" y="10151"/>
                    <a:pt x="6460" y="9120"/>
                    <a:pt x="6460" y="7867"/>
                  </a:cubicBezTo>
                  <a:lnTo>
                    <a:pt x="7532" y="7867"/>
                  </a:lnTo>
                  <a:cubicBezTo>
                    <a:pt x="7532" y="8526"/>
                    <a:pt x="8005" y="9076"/>
                    <a:pt x="8628" y="9200"/>
                  </a:cubicBezTo>
                  <a:lnTo>
                    <a:pt x="8628" y="7761"/>
                  </a:lnTo>
                  <a:lnTo>
                    <a:pt x="9703" y="7761"/>
                  </a:lnTo>
                  <a:lnTo>
                    <a:pt x="9703" y="9237"/>
                  </a:lnTo>
                  <a:cubicBezTo>
                    <a:pt x="10326" y="9113"/>
                    <a:pt x="10800" y="8562"/>
                    <a:pt x="10800" y="7903"/>
                  </a:cubicBezTo>
                  <a:lnTo>
                    <a:pt x="11875" y="7903"/>
                  </a:lnTo>
                  <a:cubicBezTo>
                    <a:pt x="11875" y="8963"/>
                    <a:pt x="11161" y="9918"/>
                    <a:pt x="10144" y="10231"/>
                  </a:cubicBezTo>
                  <a:cubicBezTo>
                    <a:pt x="9998" y="10275"/>
                    <a:pt x="9853" y="10304"/>
                    <a:pt x="9703" y="10322"/>
                  </a:cubicBezTo>
                  <a:lnTo>
                    <a:pt x="9703" y="12552"/>
                  </a:lnTo>
                  <a:lnTo>
                    <a:pt x="15802" y="12552"/>
                  </a:lnTo>
                  <a:cubicBezTo>
                    <a:pt x="17161" y="12552"/>
                    <a:pt x="18306" y="11441"/>
                    <a:pt x="18298" y="10078"/>
                  </a:cubicBezTo>
                  <a:cubicBezTo>
                    <a:pt x="18287" y="8974"/>
                    <a:pt x="17540" y="8034"/>
                    <a:pt x="16524" y="7743"/>
                  </a:cubicBezTo>
                  <a:cubicBezTo>
                    <a:pt x="16560" y="7571"/>
                    <a:pt x="16586" y="7393"/>
                    <a:pt x="16586" y="7214"/>
                  </a:cubicBezTo>
                  <a:cubicBezTo>
                    <a:pt x="16586" y="5863"/>
                    <a:pt x="15482" y="4759"/>
                    <a:pt x="14130" y="4759"/>
                  </a:cubicBezTo>
                  <a:lnTo>
                    <a:pt x="14090" y="4759"/>
                  </a:lnTo>
                  <a:lnTo>
                    <a:pt x="14090" y="4522"/>
                  </a:lnTo>
                  <a:cubicBezTo>
                    <a:pt x="14090" y="3298"/>
                    <a:pt x="13183" y="2277"/>
                    <a:pt x="12002" y="2095"/>
                  </a:cubicBezTo>
                  <a:cubicBezTo>
                    <a:pt x="11831" y="911"/>
                    <a:pt x="10803" y="0"/>
                    <a:pt x="9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4910109" y="2239283"/>
              <a:ext cx="25969" cy="138173"/>
            </a:xfrm>
            <a:custGeom>
              <a:avLst/>
              <a:gdLst/>
              <a:ahLst/>
              <a:cxnLst/>
              <a:rect l="l" t="t" r="r" b="b"/>
              <a:pathLst>
                <a:path w="1076" h="5725" extrusionOk="0">
                  <a:moveTo>
                    <a:pt x="1" y="1"/>
                  </a:moveTo>
                  <a:lnTo>
                    <a:pt x="1" y="5725"/>
                  </a:lnTo>
                  <a:lnTo>
                    <a:pt x="1076" y="5725"/>
                  </a:lnTo>
                  <a:lnTo>
                    <a:pt x="1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43"/>
          <p:cNvGrpSpPr/>
          <p:nvPr/>
        </p:nvGrpSpPr>
        <p:grpSpPr>
          <a:xfrm>
            <a:off x="1092015" y="2512427"/>
            <a:ext cx="441798" cy="422486"/>
            <a:chOff x="5045500" y="842250"/>
            <a:chExt cx="503875" cy="481850"/>
          </a:xfrm>
        </p:grpSpPr>
        <p:sp>
          <p:nvSpPr>
            <p:cNvPr id="456" name="Google Shape;456;p43"/>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7" name="Google Shape;457;p43"/>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465" name="Google Shape;465;p43"/>
          <p:cNvPicPr preferRelativeResize="0"/>
          <p:nvPr/>
        </p:nvPicPr>
        <p:blipFill>
          <a:blip r:embed="rId3">
            <a:alphaModFix/>
          </a:blip>
          <a:stretch>
            <a:fillRect/>
          </a:stretch>
        </p:blipFill>
        <p:spPr>
          <a:xfrm rot="8489169">
            <a:off x="151612" y="121995"/>
            <a:ext cx="716702" cy="1045485"/>
          </a:xfrm>
          <a:prstGeom prst="rect">
            <a:avLst/>
          </a:prstGeom>
          <a:noFill/>
          <a:ln>
            <a:noFill/>
          </a:ln>
        </p:spPr>
      </p:pic>
      <p:grpSp>
        <p:nvGrpSpPr>
          <p:cNvPr id="466" name="Google Shape;466;p43"/>
          <p:cNvGrpSpPr/>
          <p:nvPr/>
        </p:nvGrpSpPr>
        <p:grpSpPr>
          <a:xfrm>
            <a:off x="7404301" y="3446976"/>
            <a:ext cx="1610149" cy="1894136"/>
            <a:chOff x="7404301" y="3446976"/>
            <a:chExt cx="1610149" cy="1894136"/>
          </a:xfrm>
        </p:grpSpPr>
        <p:pic>
          <p:nvPicPr>
            <p:cNvPr id="467" name="Google Shape;467;p43"/>
            <p:cNvPicPr preferRelativeResize="0"/>
            <p:nvPr/>
          </p:nvPicPr>
          <p:blipFill>
            <a:blip r:embed="rId4">
              <a:alphaModFix/>
            </a:blip>
            <a:stretch>
              <a:fillRect/>
            </a:stretch>
          </p:blipFill>
          <p:spPr>
            <a:xfrm rot="2890012">
              <a:off x="8213155" y="3510052"/>
              <a:ext cx="565342" cy="886027"/>
            </a:xfrm>
            <a:prstGeom prst="rect">
              <a:avLst/>
            </a:prstGeom>
            <a:noFill/>
            <a:ln>
              <a:noFill/>
            </a:ln>
          </p:spPr>
        </p:pic>
        <p:pic>
          <p:nvPicPr>
            <p:cNvPr id="468" name="Google Shape;468;p43"/>
            <p:cNvPicPr preferRelativeResize="0"/>
            <p:nvPr/>
          </p:nvPicPr>
          <p:blipFill>
            <a:blip r:embed="rId5">
              <a:alphaModFix/>
            </a:blip>
            <a:stretch>
              <a:fillRect/>
            </a:stretch>
          </p:blipFill>
          <p:spPr>
            <a:xfrm>
              <a:off x="7404301" y="4006684"/>
              <a:ext cx="1610149" cy="1334428"/>
            </a:xfrm>
            <a:prstGeom prst="rect">
              <a:avLst/>
            </a:prstGeom>
            <a:noFill/>
            <a:ln>
              <a:noFill/>
            </a:ln>
            <a:effectLst>
              <a:outerShdw blurRad="85725" dist="133350" dir="10260000" algn="bl" rotWithShape="0">
                <a:srgbClr val="000000">
                  <a:alpha val="24000"/>
                </a:srgbClr>
              </a:outerShdw>
            </a:effectLst>
          </p:spPr>
        </p:pic>
      </p:grpSp>
      <p:grpSp>
        <p:nvGrpSpPr>
          <p:cNvPr id="2" name="Google Shape;8123;p81">
            <a:extLst>
              <a:ext uri="{FF2B5EF4-FFF2-40B4-BE49-F238E27FC236}">
                <a16:creationId xmlns:a16="http://schemas.microsoft.com/office/drawing/2014/main" id="{E8BF2B8E-06F1-AA5E-EB97-72F6D53621B1}"/>
              </a:ext>
            </a:extLst>
          </p:cNvPr>
          <p:cNvGrpSpPr/>
          <p:nvPr/>
        </p:nvGrpSpPr>
        <p:grpSpPr>
          <a:xfrm>
            <a:off x="1107978" y="1048820"/>
            <a:ext cx="420811" cy="384641"/>
            <a:chOff x="-5971913" y="3273750"/>
            <a:chExt cx="292250" cy="267131"/>
          </a:xfrm>
          <a:solidFill>
            <a:schemeClr val="tx2"/>
          </a:solidFill>
        </p:grpSpPr>
        <p:sp>
          <p:nvSpPr>
            <p:cNvPr id="3" name="Google Shape;8124;p81">
              <a:extLst>
                <a:ext uri="{FF2B5EF4-FFF2-40B4-BE49-F238E27FC236}">
                  <a16:creationId xmlns:a16="http://schemas.microsoft.com/office/drawing/2014/main" id="{1117C18F-FDA3-F6B8-5919-27719EE6EFF5}"/>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125;p81">
              <a:extLst>
                <a:ext uri="{FF2B5EF4-FFF2-40B4-BE49-F238E27FC236}">
                  <a16:creationId xmlns:a16="http://schemas.microsoft.com/office/drawing/2014/main" id="{99A29E98-8D8F-B536-BC29-8C503C8F6C68}"/>
                </a:ext>
              </a:extLst>
            </p:cNvPr>
            <p:cNvSpPr/>
            <p:nvPr/>
          </p:nvSpPr>
          <p:spPr>
            <a:xfrm>
              <a:off x="-5971913" y="3284881"/>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132;p77">
            <a:extLst>
              <a:ext uri="{FF2B5EF4-FFF2-40B4-BE49-F238E27FC236}">
                <a16:creationId xmlns:a16="http://schemas.microsoft.com/office/drawing/2014/main" id="{CD597349-A285-BDCD-FCE3-65EE831D3AE4}"/>
              </a:ext>
            </a:extLst>
          </p:cNvPr>
          <p:cNvGrpSpPr/>
          <p:nvPr/>
        </p:nvGrpSpPr>
        <p:grpSpPr>
          <a:xfrm>
            <a:off x="1124651" y="1532183"/>
            <a:ext cx="366364" cy="366248"/>
            <a:chOff x="-60255350" y="3733825"/>
            <a:chExt cx="316650" cy="316550"/>
          </a:xfrm>
          <a:solidFill>
            <a:schemeClr val="tx2"/>
          </a:solidFill>
        </p:grpSpPr>
        <p:sp>
          <p:nvSpPr>
            <p:cNvPr id="6" name="Google Shape;6133;p77">
              <a:extLst>
                <a:ext uri="{FF2B5EF4-FFF2-40B4-BE49-F238E27FC236}">
                  <a16:creationId xmlns:a16="http://schemas.microsoft.com/office/drawing/2014/main" id="{E57818F6-04A4-334F-58B2-24FA0396B705}"/>
                </a:ext>
              </a:extLst>
            </p:cNvPr>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34;p77">
              <a:extLst>
                <a:ext uri="{FF2B5EF4-FFF2-40B4-BE49-F238E27FC236}">
                  <a16:creationId xmlns:a16="http://schemas.microsoft.com/office/drawing/2014/main" id="{C6A83A64-9F82-0E2D-1A7A-1F2B3E91E82D}"/>
                </a:ext>
              </a:extLst>
            </p:cNvPr>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35;p77">
              <a:extLst>
                <a:ext uri="{FF2B5EF4-FFF2-40B4-BE49-F238E27FC236}">
                  <a16:creationId xmlns:a16="http://schemas.microsoft.com/office/drawing/2014/main" id="{A06151A2-2BCE-6D92-121A-617839207BB6}"/>
                </a:ext>
              </a:extLst>
            </p:cNvPr>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36;p77">
              <a:extLst>
                <a:ext uri="{FF2B5EF4-FFF2-40B4-BE49-F238E27FC236}">
                  <a16:creationId xmlns:a16="http://schemas.microsoft.com/office/drawing/2014/main" id="{FBEFCC20-7964-C6AD-07D3-52FE8CD2FEAB}"/>
                </a:ext>
              </a:extLst>
            </p:cNvPr>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37;p77">
              <a:extLst>
                <a:ext uri="{FF2B5EF4-FFF2-40B4-BE49-F238E27FC236}">
                  <a16:creationId xmlns:a16="http://schemas.microsoft.com/office/drawing/2014/main" id="{B1376E4D-4F3E-6B8C-507E-1382643F6C6F}"/>
                </a:ext>
              </a:extLst>
            </p:cNvPr>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38;p77">
              <a:extLst>
                <a:ext uri="{FF2B5EF4-FFF2-40B4-BE49-F238E27FC236}">
                  <a16:creationId xmlns:a16="http://schemas.microsoft.com/office/drawing/2014/main" id="{CAC3B65C-2C23-41FE-ADAA-C6E271C90159}"/>
                </a:ext>
              </a:extLst>
            </p:cNvPr>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39;p77">
              <a:extLst>
                <a:ext uri="{FF2B5EF4-FFF2-40B4-BE49-F238E27FC236}">
                  <a16:creationId xmlns:a16="http://schemas.microsoft.com/office/drawing/2014/main" id="{9F7FB870-EFF1-C787-5632-8E7B01B7B039}"/>
                </a:ext>
              </a:extLst>
            </p:cNvPr>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8423999"/>
      </p:ext>
    </p:extLst>
  </p:cSld>
  <p:clrMapOvr>
    <a:masterClrMapping/>
  </p:clrMapOvr>
</p:sld>
</file>

<file path=ppt/theme/theme1.xml><?xml version="1.0" encoding="utf-8"?>
<a:theme xmlns:a="http://schemas.openxmlformats.org/drawingml/2006/main" name="Tree Care Workshop to Celebrate Sri Lanka's Tree Planting Day by Slidesgo">
  <a:themeElements>
    <a:clrScheme name="Simple Light">
      <a:dk1>
        <a:srgbClr val="FFFFFF"/>
      </a:dk1>
      <a:lt1>
        <a:srgbClr val="516B0A"/>
      </a:lt1>
      <a:dk2>
        <a:srgbClr val="294402"/>
      </a:dk2>
      <a:lt2>
        <a:srgbClr val="8FB61C"/>
      </a:lt2>
      <a:accent1>
        <a:srgbClr val="260D00"/>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1677</Words>
  <Application>Microsoft Office PowerPoint</Application>
  <PresentationFormat>On-screen Show (16:9)</PresentationFormat>
  <Paragraphs>471</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Bebas Neue</vt:lpstr>
      <vt:lpstr>Open Sans</vt:lpstr>
      <vt:lpstr>Poppins</vt:lpstr>
      <vt:lpstr>Poppins ExtraBold</vt:lpstr>
      <vt:lpstr>Poppins Medium</vt:lpstr>
      <vt:lpstr>Wingdings</vt:lpstr>
      <vt:lpstr>Tree Care Workshop to Celebrate Sri Lanka's Tree Planting Day by Slidesgo</vt:lpstr>
      <vt:lpstr>Oportunități de finanțare</vt:lpstr>
      <vt:lpstr>Investitii fonduri europene </vt:lpstr>
      <vt:lpstr>Investitii in fermele vegetale </vt:lpstr>
      <vt:lpstr>Investiții în fermele vegetale</vt:lpstr>
      <vt:lpstr>Investitii in infrastructura de irigatii</vt:lpstr>
      <vt:lpstr>DR-25 -  Modernizarea infrastructurii de irigații</vt:lpstr>
      <vt:lpstr>DR-26 -  Înființarea sistemelor de irigații</vt:lpstr>
      <vt:lpstr>Investitii in procesare</vt:lpstr>
      <vt:lpstr>DR-22 -  Investiții în condiționarea, depozitarea și procesarea produselor agricole și pomicole</vt:lpstr>
      <vt:lpstr>Investitii in sectorul zootehnic</vt:lpstr>
      <vt:lpstr>DR-20 - Investiții în sectorul zootehnic </vt:lpstr>
      <vt:lpstr>Impaduriri</vt:lpstr>
      <vt:lpstr>PNRR   Reforma 1 – I.1 Investitii in noi suprafete ocupate de paduri inclusiv in paduri urbane si reimpaduriri I.2 Investitii in pepiniere si tehnologii moderne de producere a puietilor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Garda Forestiera– OUG nr.35 din 7 aprilie 2022</vt:lpstr>
      <vt:lpstr>Va multumim!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Oportunitati de finantare</dc:title>
  <dc:creator>Catalin Ioanitescu</dc:creator>
  <cp:lastModifiedBy>Catalin Ioanitescu</cp:lastModifiedBy>
  <cp:revision>24</cp:revision>
  <dcterms:modified xsi:type="dcterms:W3CDTF">2023-03-06T18:58:35Z</dcterms:modified>
</cp:coreProperties>
</file>